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30"/>
  </p:notesMasterIdLst>
  <p:handoutMasterIdLst>
    <p:handoutMasterId r:id="rId31"/>
  </p:handoutMasterIdLst>
  <p:sldIdLst>
    <p:sldId id="285" r:id="rId5"/>
    <p:sldId id="344" r:id="rId6"/>
    <p:sldId id="345" r:id="rId7"/>
    <p:sldId id="444" r:id="rId8"/>
    <p:sldId id="347" r:id="rId9"/>
    <p:sldId id="346" r:id="rId10"/>
    <p:sldId id="348" r:id="rId11"/>
    <p:sldId id="259" r:id="rId12"/>
    <p:sldId id="349" r:id="rId13"/>
    <p:sldId id="307" r:id="rId14"/>
    <p:sldId id="350" r:id="rId15"/>
    <p:sldId id="352" r:id="rId16"/>
    <p:sldId id="355" r:id="rId17"/>
    <p:sldId id="309" r:id="rId18"/>
    <p:sldId id="308" r:id="rId19"/>
    <p:sldId id="453" r:id="rId20"/>
    <p:sldId id="452" r:id="rId21"/>
    <p:sldId id="454" r:id="rId22"/>
    <p:sldId id="457" r:id="rId23"/>
    <p:sldId id="356" r:id="rId24"/>
    <p:sldId id="455" r:id="rId25"/>
    <p:sldId id="357" r:id="rId26"/>
    <p:sldId id="443" r:id="rId27"/>
    <p:sldId id="456" r:id="rId28"/>
    <p:sldId id="338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Microsoft Office User" initials="MOU" lastIdx="2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E2836"/>
    <a:srgbClr val="009CE4"/>
    <a:srgbClr val="029BE4"/>
    <a:srgbClr val="4F81BD"/>
    <a:srgbClr val="414042"/>
    <a:srgbClr val="96A6B1"/>
    <a:srgbClr val="82C56A"/>
    <a:srgbClr val="0D2836"/>
    <a:srgbClr val="1483CC"/>
    <a:srgbClr val="058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39" autoAdjust="0"/>
    <p:restoredTop sz="73396" autoAdjust="0"/>
  </p:normalViewPr>
  <p:slideViewPr>
    <p:cSldViewPr snapToGrid="0" showGuides="1">
      <p:cViewPr varScale="1">
        <p:scale>
          <a:sx n="221" d="100"/>
          <a:sy n="221" d="100"/>
        </p:scale>
        <p:origin x="1896" y="176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97-7D48-95A5-431EB782191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97-7D48-95A5-431EB782191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797-7D48-95A5-431EB782191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797-7D48-95A5-431EB7821916}"/>
              </c:ext>
            </c:extLst>
          </c:dPt>
          <c:cat>
            <c:strRef>
              <c:f>Sheet1!$A$2:$A$5</c:f>
              <c:strCache>
                <c:ptCount val="4"/>
                <c:pt idx="0">
                  <c:v>Concepts</c:v>
                </c:pt>
                <c:pt idx="1">
                  <c:v>Break</c:v>
                </c:pt>
                <c:pt idx="2">
                  <c:v>Gluon</c:v>
                </c:pt>
                <c:pt idx="3">
                  <c:v>Advanced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10</c:v>
                </c:pt>
                <c:pt idx="2">
                  <c:v>90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97-6D4D-948D-6D377B129E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7149748475054063E-2"/>
          <c:y val="0.88456399345250658"/>
          <c:w val="0.93489817492527161"/>
          <c:h val="9.34881359085885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CE8EDD-F4A5-7943-8A80-BA34EF7109DE}" type="doc">
      <dgm:prSet loTypeId="urn:microsoft.com/office/officeart/2005/8/layout/vList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25E84F5-459E-8249-993A-98804CF8C014}">
      <dgm:prSet phldrT="[Text]" custT="1"/>
      <dgm:spPr/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Ease of Use</a:t>
          </a:r>
        </a:p>
      </dgm:t>
    </dgm:pt>
    <dgm:pt modelId="{F5721963-5710-3545-B22A-43679531BA6B}" type="par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41B5BD7-E5C4-6345-8958-2CAF59DAEA23}" type="sib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4C74172-CC16-F647-AD42-E1DF1C64C5CC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Flexible APIs</a:t>
          </a:r>
        </a:p>
      </dgm:t>
    </dgm:pt>
    <dgm:pt modelId="{A0716E6B-8D2C-9D4F-AB06-53C41DA6B4CA}" type="par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FCCE27E-5B61-DD4A-B6BD-6B5819D08467}" type="sib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8B55D6C-B612-3C42-8C01-0BED23DA5909}">
      <dgm:prSet phldrT="[Text]" custT="1"/>
      <dgm:spPr/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Performance</a:t>
          </a:r>
        </a:p>
      </dgm:t>
    </dgm:pt>
    <dgm:pt modelId="{2F2B109F-9B0D-AE4F-9868-F154959049D2}" type="par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531C9FF-104B-1F40-8FBF-0AEE39F16B3F}" type="sib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196635E-B568-DA41-A292-8F0F57F2F8CB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Optimized for CPU, GPU, ARM (and more)</a:t>
          </a:r>
        </a:p>
      </dgm:t>
    </dgm:pt>
    <dgm:pt modelId="{A94A8E6F-6679-EE4D-901C-88D6FD6FFFE7}" type="par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EF371E67-56EF-2948-BDF7-2D643D41B297}" type="sib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ECE4BCC-4440-974C-B850-3E7A375DFA31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Bindings: Python, Scala, C, C++, R, Clojure</a:t>
          </a:r>
        </a:p>
      </dgm:t>
    </dgm:pt>
    <dgm:pt modelId="{88732D7C-F07F-714E-878E-B6DEA25F5649}" type="parTrans" cxnId="{0B7426D4-5DD6-C04F-B289-54E039E3776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287005F5-E8C3-8E4A-81E7-78A052D63532}" type="sibTrans" cxnId="{0B7426D4-5DD6-C04F-B289-54E039E3776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62C6F89-272B-974A-87DC-D0E37D72162F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Examples and tutorials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BC3C4697-8176-C943-B8D6-D74129ADDDBA}" type="par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4FAD4E5-F466-E64A-B76B-70C8A56DB406}" type="sib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5AC1261-6E35-1447-9B30-93792D84B76C}">
      <dgm:prSet phldrT="[Text]" custT="1"/>
      <dgm:spPr/>
      <dgm:t>
        <a:bodyPr/>
        <a:lstStyle/>
        <a:p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Portability</a:t>
          </a:r>
        </a:p>
      </dgm:t>
    </dgm:pt>
    <dgm:pt modelId="{598C1F5A-C28B-1D4A-BE74-32633DD696D5}" type="par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B83780D-D0EF-674E-BC0B-2AD421411814}" type="sib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8D088B-F206-1748-8475-A1647EF1745F}">
      <dgm:prSet phldrT="[Text]" custT="1"/>
      <dgm:spPr/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Train on cloud, predict on edge</a:t>
          </a:r>
        </a:p>
      </dgm:t>
    </dgm:pt>
    <dgm:pt modelId="{D5EF9A45-A230-F549-99BC-FA3FA4092491}" type="par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69FD74A-872A-7C48-912C-1C97839FFB49}" type="sib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3CCDF93-39FE-0D40-99B9-76E62F60D0CB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Highly scalable distributed training</a:t>
          </a:r>
        </a:p>
      </dgm:t>
    </dgm:pt>
    <dgm:pt modelId="{8B8561DE-61FD-B24E-A78A-9E2291E0F98C}" type="parTrans" cxnId="{63E92C52-3659-E241-BA57-119C3BAFD7C7}">
      <dgm:prSet/>
      <dgm:spPr/>
      <dgm:t>
        <a:bodyPr/>
        <a:lstStyle/>
        <a:p>
          <a:endParaRPr lang="en-US"/>
        </a:p>
      </dgm:t>
    </dgm:pt>
    <dgm:pt modelId="{18062BBB-2F5D-0843-88B4-B846D0772CB7}" type="sibTrans" cxnId="{63E92C52-3659-E241-BA57-119C3BAFD7C7}">
      <dgm:prSet/>
      <dgm:spPr/>
      <dgm:t>
        <a:bodyPr/>
        <a:lstStyle/>
        <a:p>
          <a:endParaRPr lang="en-US"/>
        </a:p>
      </dgm:t>
    </dgm:pt>
    <dgm:pt modelId="{D292753B-B2BD-8F43-AD3E-BEE733060D97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ONNX support</a:t>
          </a:r>
        </a:p>
      </dgm:t>
    </dgm:pt>
    <dgm:pt modelId="{1F7EA76D-BD72-7446-AEEE-99E7CA88A17F}" type="parTrans" cxnId="{D7BC997C-3B08-2248-897E-BF335FEAEE93}">
      <dgm:prSet/>
      <dgm:spPr/>
      <dgm:t>
        <a:bodyPr/>
        <a:lstStyle/>
        <a:p>
          <a:endParaRPr lang="en-US"/>
        </a:p>
      </dgm:t>
    </dgm:pt>
    <dgm:pt modelId="{8F5ABAC2-53E0-4C41-93C0-2C689D8E2419}" type="sibTrans" cxnId="{D7BC997C-3B08-2248-897E-BF335FEAEE93}">
      <dgm:prSet/>
      <dgm:spPr/>
      <dgm:t>
        <a:bodyPr/>
        <a:lstStyle/>
        <a:p>
          <a:endParaRPr lang="en-US"/>
        </a:p>
      </dgm:t>
    </dgm:pt>
    <dgm:pt modelId="{55953A1B-5D28-1F4E-B429-E77E728BE50D}">
      <dgm:prSet phldrT="[Text]" custT="1"/>
      <dgm:spPr/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Quantization, Sparse, NCCL, and more…</a:t>
          </a:r>
        </a:p>
      </dgm:t>
    </dgm:pt>
    <dgm:pt modelId="{78B49415-ECEF-6441-BB61-79386A174FD1}" type="parTrans" cxnId="{CA62C8AA-C13C-154C-B860-CA96751FFE66}">
      <dgm:prSet/>
      <dgm:spPr/>
      <dgm:t>
        <a:bodyPr/>
        <a:lstStyle/>
        <a:p>
          <a:endParaRPr lang="en-US"/>
        </a:p>
      </dgm:t>
    </dgm:pt>
    <dgm:pt modelId="{A8D57C7E-E152-4644-AE81-A3C8A393F2E5}" type="sibTrans" cxnId="{CA62C8AA-C13C-154C-B860-CA96751FFE66}">
      <dgm:prSet/>
      <dgm:spPr/>
      <dgm:t>
        <a:bodyPr/>
        <a:lstStyle/>
        <a:p>
          <a:endParaRPr lang="en-US"/>
        </a:p>
      </dgm:t>
    </dgm:pt>
    <dgm:pt modelId="{4F709D2C-7851-5F40-8C04-83BBDF7ABDC0}">
      <dgm:prSet phldrT="[Text]" custT="1"/>
      <dgm:spPr/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serving framework</a:t>
          </a:r>
        </a:p>
      </dgm:t>
    </dgm:pt>
    <dgm:pt modelId="{43BF9808-4F88-F944-9EBF-AC566AA57971}" type="parTrans" cxnId="{D2E580B2-E819-A348-B726-EDDD7F8A7CCA}">
      <dgm:prSet/>
      <dgm:spPr/>
      <dgm:t>
        <a:bodyPr/>
        <a:lstStyle/>
        <a:p>
          <a:endParaRPr lang="en-US"/>
        </a:p>
      </dgm:t>
    </dgm:pt>
    <dgm:pt modelId="{A6D4DF54-2458-BE46-A881-CC17EE526AD9}" type="sibTrans" cxnId="{D2E580B2-E819-A348-B726-EDDD7F8A7CCA}">
      <dgm:prSet/>
      <dgm:spPr/>
      <dgm:t>
        <a:bodyPr/>
        <a:lstStyle/>
        <a:p>
          <a:endParaRPr lang="en-US"/>
        </a:p>
      </dgm:t>
    </dgm:pt>
    <dgm:pt modelId="{0BC18310-9707-7A46-9EB0-948C57CB5562}" type="pres">
      <dgm:prSet presAssocID="{6FCE8EDD-F4A5-7943-8A80-BA34EF7109DE}" presName="Name0" presStyleCnt="0">
        <dgm:presLayoutVars>
          <dgm:dir/>
          <dgm:animLvl val="lvl"/>
          <dgm:resizeHandles val="exact"/>
        </dgm:presLayoutVars>
      </dgm:prSet>
      <dgm:spPr/>
    </dgm:pt>
    <dgm:pt modelId="{FABAA5D7-DA3F-ED49-A327-ED7E38678EEA}" type="pres">
      <dgm:prSet presAssocID="{425E84F5-459E-8249-993A-98804CF8C014}" presName="linNode" presStyleCnt="0"/>
      <dgm:spPr/>
    </dgm:pt>
    <dgm:pt modelId="{A3797F35-C3A1-3E4A-A665-42EBAB932F9F}" type="pres">
      <dgm:prSet presAssocID="{425E84F5-459E-8249-993A-98804CF8C01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B306598-CA1E-0545-953D-0D2594B25666}" type="pres">
      <dgm:prSet presAssocID="{425E84F5-459E-8249-993A-98804CF8C014}" presName="descendantText" presStyleLbl="alignAccFollowNode1" presStyleIdx="0" presStyleCnt="3">
        <dgm:presLayoutVars>
          <dgm:bulletEnabled val="1"/>
        </dgm:presLayoutVars>
      </dgm:prSet>
      <dgm:spPr/>
    </dgm:pt>
    <dgm:pt modelId="{E01F51F6-A131-C14E-8C42-4D85FDFA2481}" type="pres">
      <dgm:prSet presAssocID="{A41B5BD7-E5C4-6345-8958-2CAF59DAEA23}" presName="sp" presStyleCnt="0"/>
      <dgm:spPr/>
    </dgm:pt>
    <dgm:pt modelId="{5D36F859-0007-F447-9DE8-226F71A73AD7}" type="pres">
      <dgm:prSet presAssocID="{58B55D6C-B612-3C42-8C01-0BED23DA5909}" presName="linNode" presStyleCnt="0"/>
      <dgm:spPr/>
    </dgm:pt>
    <dgm:pt modelId="{33DE3896-EDEC-1A47-8D2B-6B6BBD668483}" type="pres">
      <dgm:prSet presAssocID="{58B55D6C-B612-3C42-8C01-0BED23DA590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4CF8C7B-D79A-6846-90FA-611E326A7AF8}" type="pres">
      <dgm:prSet presAssocID="{58B55D6C-B612-3C42-8C01-0BED23DA5909}" presName="descendantText" presStyleLbl="alignAccFollowNode1" presStyleIdx="1" presStyleCnt="3">
        <dgm:presLayoutVars>
          <dgm:bulletEnabled val="1"/>
        </dgm:presLayoutVars>
      </dgm:prSet>
      <dgm:spPr/>
    </dgm:pt>
    <dgm:pt modelId="{C1108C28-63D9-1D4D-A075-11229DE6A1F7}" type="pres">
      <dgm:prSet presAssocID="{C531C9FF-104B-1F40-8FBF-0AEE39F16B3F}" presName="sp" presStyleCnt="0"/>
      <dgm:spPr/>
    </dgm:pt>
    <dgm:pt modelId="{494C8AD0-78E9-8040-B0BF-FBE9ECDF4425}" type="pres">
      <dgm:prSet presAssocID="{75AC1261-6E35-1447-9B30-93792D84B76C}" presName="linNode" presStyleCnt="0"/>
      <dgm:spPr/>
    </dgm:pt>
    <dgm:pt modelId="{AEC7898E-B7DC-1B4E-9A16-C924DE306E67}" type="pres">
      <dgm:prSet presAssocID="{75AC1261-6E35-1447-9B30-93792D84B76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3E5A4E2-5FBE-BB49-84D7-89918F502AC1}" type="pres">
      <dgm:prSet presAssocID="{75AC1261-6E35-1447-9B30-93792D84B7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7264F02-3E40-C042-9E6B-36096965B534}" type="presOf" srcId="{0ECE4BCC-4440-974C-B850-3E7A375DFA31}" destId="{6B306598-CA1E-0545-953D-0D2594B25666}" srcOrd="0" destOrd="1" presId="urn:microsoft.com/office/officeart/2005/8/layout/vList5"/>
    <dgm:cxn modelId="{39FC5010-1A6A-A942-A1BD-8AE04FE318C5}" type="presOf" srcId="{58B55D6C-B612-3C42-8C01-0BED23DA5909}" destId="{33DE3896-EDEC-1A47-8D2B-6B6BBD668483}" srcOrd="0" destOrd="0" presId="urn:microsoft.com/office/officeart/2005/8/layout/vList5"/>
    <dgm:cxn modelId="{14C56C23-B7CC-AF4B-8A4C-3D8B34313E5B}" type="presOf" srcId="{55953A1B-5D28-1F4E-B429-E77E728BE50D}" destId="{D4CF8C7B-D79A-6846-90FA-611E326A7AF8}" srcOrd="0" destOrd="2" presId="urn:microsoft.com/office/officeart/2005/8/layout/vList5"/>
    <dgm:cxn modelId="{CFB96A2C-3DEE-C440-B037-91B46894361C}" srcId="{6FCE8EDD-F4A5-7943-8A80-BA34EF7109DE}" destId="{75AC1261-6E35-1447-9B30-93792D84B76C}" srcOrd="2" destOrd="0" parTransId="{598C1F5A-C28B-1D4A-BE74-32633DD696D5}" sibTransId="{FB83780D-D0EF-674E-BC0B-2AD421411814}"/>
    <dgm:cxn modelId="{1DC0C22E-2A7F-F54D-8E74-64EE5512A6DC}" type="presOf" srcId="{0196635E-B568-DA41-A292-8F0F57F2F8CB}" destId="{D4CF8C7B-D79A-6846-90FA-611E326A7AF8}" srcOrd="0" destOrd="0" presId="urn:microsoft.com/office/officeart/2005/8/layout/vList5"/>
    <dgm:cxn modelId="{72322C47-11EA-5D49-8E2E-95FB06B081C0}" srcId="{425E84F5-459E-8249-993A-98804CF8C014}" destId="{F4C74172-CC16-F647-AD42-E1DF1C64C5CC}" srcOrd="0" destOrd="0" parTransId="{A0716E6B-8D2C-9D4F-AB06-53C41DA6B4CA}" sibTransId="{6FCCE27E-5B61-DD4A-B6BD-6B5819D08467}"/>
    <dgm:cxn modelId="{63E92C52-3659-E241-BA57-119C3BAFD7C7}" srcId="{58B55D6C-B612-3C42-8C01-0BED23DA5909}" destId="{53CCDF93-39FE-0D40-99B9-76E62F60D0CB}" srcOrd="1" destOrd="0" parTransId="{8B8561DE-61FD-B24E-A78A-9E2291E0F98C}" sibTransId="{18062BBB-2F5D-0843-88B4-B846D0772CB7}"/>
    <dgm:cxn modelId="{BDEA6F5B-C782-EB44-BEED-68A42FA49F46}" type="presOf" srcId="{425E84F5-459E-8249-993A-98804CF8C014}" destId="{A3797F35-C3A1-3E4A-A665-42EBAB932F9F}" srcOrd="0" destOrd="0" presId="urn:microsoft.com/office/officeart/2005/8/layout/vList5"/>
    <dgm:cxn modelId="{B7E1FF65-DD30-3C4E-9E0A-42A5518D7D3D}" srcId="{6FCE8EDD-F4A5-7943-8A80-BA34EF7109DE}" destId="{58B55D6C-B612-3C42-8C01-0BED23DA5909}" srcOrd="1" destOrd="0" parTransId="{2F2B109F-9B0D-AE4F-9868-F154959049D2}" sibTransId="{C531C9FF-104B-1F40-8FBF-0AEE39F16B3F}"/>
    <dgm:cxn modelId="{066DB475-B00E-2A45-AB9A-523C7270D446}" type="presOf" srcId="{562C6F89-272B-974A-87DC-D0E37D72162F}" destId="{6B306598-CA1E-0545-953D-0D2594B25666}" srcOrd="0" destOrd="2" presId="urn:microsoft.com/office/officeart/2005/8/layout/vList5"/>
    <dgm:cxn modelId="{485BE378-EDC2-874D-8206-2F49498E2460}" type="presOf" srcId="{53CCDF93-39FE-0D40-99B9-76E62F60D0CB}" destId="{D4CF8C7B-D79A-6846-90FA-611E326A7AF8}" srcOrd="0" destOrd="1" presId="urn:microsoft.com/office/officeart/2005/8/layout/vList5"/>
    <dgm:cxn modelId="{D7BC997C-3B08-2248-897E-BF335FEAEE93}" srcId="{75AC1261-6E35-1447-9B30-93792D84B76C}" destId="{D292753B-B2BD-8F43-AD3E-BEE733060D97}" srcOrd="2" destOrd="0" parTransId="{1F7EA76D-BD72-7446-AEEE-99E7CA88A17F}" sibTransId="{8F5ABAC2-53E0-4C41-93C0-2C689D8E2419}"/>
    <dgm:cxn modelId="{3ECE6680-C187-2941-B2E3-629F8F0AA33B}" type="presOf" srcId="{6FCE8EDD-F4A5-7943-8A80-BA34EF7109DE}" destId="{0BC18310-9707-7A46-9EB0-948C57CB5562}" srcOrd="0" destOrd="0" presId="urn:microsoft.com/office/officeart/2005/8/layout/vList5"/>
    <dgm:cxn modelId="{7A98DD8D-5812-794C-AF73-CA33464541E7}" srcId="{425E84F5-459E-8249-993A-98804CF8C014}" destId="{562C6F89-272B-974A-87DC-D0E37D72162F}" srcOrd="2" destOrd="0" parTransId="{BC3C4697-8176-C943-B8D6-D74129ADDDBA}" sibTransId="{34FAD4E5-F466-E64A-B76B-70C8A56DB406}"/>
    <dgm:cxn modelId="{C1DC0B97-8F75-454C-BFB3-5B074F9A96CB}" type="presOf" srcId="{4F709D2C-7851-5F40-8C04-83BBDF7ABDC0}" destId="{D3E5A4E2-5FBE-BB49-84D7-89918F502AC1}" srcOrd="0" destOrd="1" presId="urn:microsoft.com/office/officeart/2005/8/layout/vList5"/>
    <dgm:cxn modelId="{CA62C8AA-C13C-154C-B860-CA96751FFE66}" srcId="{58B55D6C-B612-3C42-8C01-0BED23DA5909}" destId="{55953A1B-5D28-1F4E-B429-E77E728BE50D}" srcOrd="2" destOrd="0" parTransId="{78B49415-ECEF-6441-BB61-79386A174FD1}" sibTransId="{A8D57C7E-E152-4644-AE81-A3C8A393F2E5}"/>
    <dgm:cxn modelId="{D2E580B2-E819-A348-B726-EDDD7F8A7CCA}" srcId="{75AC1261-6E35-1447-9B30-93792D84B76C}" destId="{4F709D2C-7851-5F40-8C04-83BBDF7ABDC0}" srcOrd="1" destOrd="0" parTransId="{43BF9808-4F88-F944-9EBF-AC566AA57971}" sibTransId="{A6D4DF54-2458-BE46-A881-CC17EE526AD9}"/>
    <dgm:cxn modelId="{4AC2E4BC-A752-3449-9D35-B6D8EDB9DF0F}" type="presOf" srcId="{F4C74172-CC16-F647-AD42-E1DF1C64C5CC}" destId="{6B306598-CA1E-0545-953D-0D2594B25666}" srcOrd="0" destOrd="0" presId="urn:microsoft.com/office/officeart/2005/8/layout/vList5"/>
    <dgm:cxn modelId="{2FFAD3BF-316C-5140-B27A-EAB479C71A61}" srcId="{75AC1261-6E35-1447-9B30-93792D84B76C}" destId="{308D088B-F206-1748-8475-A1647EF1745F}" srcOrd="0" destOrd="0" parTransId="{D5EF9A45-A230-F549-99BC-FA3FA4092491}" sibTransId="{869FD74A-872A-7C48-912C-1C97839FFB49}"/>
    <dgm:cxn modelId="{259D78D1-BAA6-8048-853B-DED946AA9DE5}" type="presOf" srcId="{308D088B-F206-1748-8475-A1647EF1745F}" destId="{D3E5A4E2-5FBE-BB49-84D7-89918F502AC1}" srcOrd="0" destOrd="0" presId="urn:microsoft.com/office/officeart/2005/8/layout/vList5"/>
    <dgm:cxn modelId="{3A45AFD2-A45B-EC4D-8261-632408279C83}" srcId="{58B55D6C-B612-3C42-8C01-0BED23DA5909}" destId="{0196635E-B568-DA41-A292-8F0F57F2F8CB}" srcOrd="0" destOrd="0" parTransId="{A94A8E6F-6679-EE4D-901C-88D6FD6FFFE7}" sibTransId="{EF371E67-56EF-2948-BDF7-2D643D41B297}"/>
    <dgm:cxn modelId="{0B7426D4-5DD6-C04F-B289-54E039E3776D}" srcId="{425E84F5-459E-8249-993A-98804CF8C014}" destId="{0ECE4BCC-4440-974C-B850-3E7A375DFA31}" srcOrd="1" destOrd="0" parTransId="{88732D7C-F07F-714E-878E-B6DEA25F5649}" sibTransId="{287005F5-E8C3-8E4A-81E7-78A052D63532}"/>
    <dgm:cxn modelId="{14B5FAD6-C4A8-A041-814A-58E7EA6FE91B}" srcId="{6FCE8EDD-F4A5-7943-8A80-BA34EF7109DE}" destId="{425E84F5-459E-8249-993A-98804CF8C014}" srcOrd="0" destOrd="0" parTransId="{F5721963-5710-3545-B22A-43679531BA6B}" sibTransId="{A41B5BD7-E5C4-6345-8958-2CAF59DAEA23}"/>
    <dgm:cxn modelId="{24844BEF-DB3D-6C4C-88F7-0F97802AEEC1}" type="presOf" srcId="{75AC1261-6E35-1447-9B30-93792D84B76C}" destId="{AEC7898E-B7DC-1B4E-9A16-C924DE306E67}" srcOrd="0" destOrd="0" presId="urn:microsoft.com/office/officeart/2005/8/layout/vList5"/>
    <dgm:cxn modelId="{73B0DCF8-C649-6341-A2B1-C3A6CC6C2150}" type="presOf" srcId="{D292753B-B2BD-8F43-AD3E-BEE733060D97}" destId="{D3E5A4E2-5FBE-BB49-84D7-89918F502AC1}" srcOrd="0" destOrd="2" presId="urn:microsoft.com/office/officeart/2005/8/layout/vList5"/>
    <dgm:cxn modelId="{FAF26952-4228-5049-8263-D2A539457186}" type="presParOf" srcId="{0BC18310-9707-7A46-9EB0-948C57CB5562}" destId="{FABAA5D7-DA3F-ED49-A327-ED7E38678EEA}" srcOrd="0" destOrd="0" presId="urn:microsoft.com/office/officeart/2005/8/layout/vList5"/>
    <dgm:cxn modelId="{4B2365A2-DB8D-DB46-9F94-EA2627BAEEF2}" type="presParOf" srcId="{FABAA5D7-DA3F-ED49-A327-ED7E38678EEA}" destId="{A3797F35-C3A1-3E4A-A665-42EBAB932F9F}" srcOrd="0" destOrd="0" presId="urn:microsoft.com/office/officeart/2005/8/layout/vList5"/>
    <dgm:cxn modelId="{D78AB605-BA33-3A48-8832-976C8F734BB0}" type="presParOf" srcId="{FABAA5D7-DA3F-ED49-A327-ED7E38678EEA}" destId="{6B306598-CA1E-0545-953D-0D2594B25666}" srcOrd="1" destOrd="0" presId="urn:microsoft.com/office/officeart/2005/8/layout/vList5"/>
    <dgm:cxn modelId="{6AC00AC1-47B3-A242-A0A2-C92452DCA500}" type="presParOf" srcId="{0BC18310-9707-7A46-9EB0-948C57CB5562}" destId="{E01F51F6-A131-C14E-8C42-4D85FDFA2481}" srcOrd="1" destOrd="0" presId="urn:microsoft.com/office/officeart/2005/8/layout/vList5"/>
    <dgm:cxn modelId="{0B46F784-330A-1F4A-83C2-CB910D6C95F8}" type="presParOf" srcId="{0BC18310-9707-7A46-9EB0-948C57CB5562}" destId="{5D36F859-0007-F447-9DE8-226F71A73AD7}" srcOrd="2" destOrd="0" presId="urn:microsoft.com/office/officeart/2005/8/layout/vList5"/>
    <dgm:cxn modelId="{022A9F00-D3E3-1F4F-86F6-67E88FAFB69E}" type="presParOf" srcId="{5D36F859-0007-F447-9DE8-226F71A73AD7}" destId="{33DE3896-EDEC-1A47-8D2B-6B6BBD668483}" srcOrd="0" destOrd="0" presId="urn:microsoft.com/office/officeart/2005/8/layout/vList5"/>
    <dgm:cxn modelId="{A80BDB72-460A-164D-A3CF-5A4A29070CA2}" type="presParOf" srcId="{5D36F859-0007-F447-9DE8-226F71A73AD7}" destId="{D4CF8C7B-D79A-6846-90FA-611E326A7AF8}" srcOrd="1" destOrd="0" presId="urn:microsoft.com/office/officeart/2005/8/layout/vList5"/>
    <dgm:cxn modelId="{0CEA0154-52BB-E54F-A9A8-1C93348988BC}" type="presParOf" srcId="{0BC18310-9707-7A46-9EB0-948C57CB5562}" destId="{C1108C28-63D9-1D4D-A075-11229DE6A1F7}" srcOrd="3" destOrd="0" presId="urn:microsoft.com/office/officeart/2005/8/layout/vList5"/>
    <dgm:cxn modelId="{6BFC3FF9-1E31-8A47-A834-77B00D502496}" type="presParOf" srcId="{0BC18310-9707-7A46-9EB0-948C57CB5562}" destId="{494C8AD0-78E9-8040-B0BF-FBE9ECDF4425}" srcOrd="4" destOrd="0" presId="urn:microsoft.com/office/officeart/2005/8/layout/vList5"/>
    <dgm:cxn modelId="{CC1C2615-2956-7A46-B88A-993F99ECABC6}" type="presParOf" srcId="{494C8AD0-78E9-8040-B0BF-FBE9ECDF4425}" destId="{AEC7898E-B7DC-1B4E-9A16-C924DE306E67}" srcOrd="0" destOrd="0" presId="urn:microsoft.com/office/officeart/2005/8/layout/vList5"/>
    <dgm:cxn modelId="{E8F80D7C-16AE-EC45-9004-AC066F5994DC}" type="presParOf" srcId="{494C8AD0-78E9-8040-B0BF-FBE9ECDF4425}" destId="{D3E5A4E2-5FBE-BB49-84D7-89918F502A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0B0604-D92D-6643-AA96-E19D34A6BA44}" type="doc">
      <dgm:prSet loTypeId="urn:microsoft.com/office/officeart/2005/8/layout/venn2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EBE8F30-40D5-1648-97D9-9742BA2AB7D9}">
      <dgm:prSet phldrT="[Text]" custT="1"/>
      <dgm:spPr>
        <a:solidFill>
          <a:srgbClr val="009CE4"/>
        </a:solidFill>
      </dgm:spPr>
      <dgm:t>
        <a:bodyPr/>
        <a:lstStyle/>
        <a:p>
          <a:pPr rtl="0"/>
          <a:r>
            <a:rPr lang="en-US" sz="2800" b="0" dirty="0"/>
            <a:t>AI</a:t>
          </a:r>
        </a:p>
      </dgm:t>
    </dgm:pt>
    <dgm:pt modelId="{855E4A6F-6168-B842-A33B-0D5C77F538CC}" type="parTrans" cxnId="{9F768DC5-F7F6-AE49-A14E-522B7B870922}">
      <dgm:prSet/>
      <dgm:spPr/>
      <dgm:t>
        <a:bodyPr/>
        <a:lstStyle/>
        <a:p>
          <a:endParaRPr lang="en-US" sz="2000" b="0"/>
        </a:p>
      </dgm:t>
    </dgm:pt>
    <dgm:pt modelId="{CA4D1A93-6447-454B-8127-083DC275FE86}" type="sibTrans" cxnId="{9F768DC5-F7F6-AE49-A14E-522B7B870922}">
      <dgm:prSet/>
      <dgm:spPr/>
      <dgm:t>
        <a:bodyPr/>
        <a:lstStyle/>
        <a:p>
          <a:endParaRPr lang="en-US" sz="2000" b="0"/>
        </a:p>
      </dgm:t>
    </dgm:pt>
    <dgm:pt modelId="{915848AB-B95F-084D-AD83-C93C75C8FA56}">
      <dgm:prSet phldrT="[Text]" custT="1"/>
      <dgm:spPr>
        <a:solidFill>
          <a:srgbClr val="009CE4"/>
        </a:solidFill>
      </dgm:spPr>
      <dgm:t>
        <a:bodyPr/>
        <a:lstStyle/>
        <a:p>
          <a:r>
            <a:rPr lang="en-US" sz="2000" b="0" dirty="0"/>
            <a:t>Machine Learning</a:t>
          </a:r>
        </a:p>
      </dgm:t>
    </dgm:pt>
    <dgm:pt modelId="{C3B6265E-0769-9F47-8F87-5F48AA9FD0A6}" type="parTrans" cxnId="{450F30F6-2541-604A-8DC9-F2E1CFD8EA4D}">
      <dgm:prSet/>
      <dgm:spPr/>
      <dgm:t>
        <a:bodyPr/>
        <a:lstStyle/>
        <a:p>
          <a:endParaRPr lang="en-US" sz="2000" b="0"/>
        </a:p>
      </dgm:t>
    </dgm:pt>
    <dgm:pt modelId="{64EFC901-6F63-A54C-B614-E386A8A147BF}" type="sibTrans" cxnId="{450F30F6-2541-604A-8DC9-F2E1CFD8EA4D}">
      <dgm:prSet/>
      <dgm:spPr/>
      <dgm:t>
        <a:bodyPr/>
        <a:lstStyle/>
        <a:p>
          <a:endParaRPr lang="en-US" sz="2000" b="0"/>
        </a:p>
      </dgm:t>
    </dgm:pt>
    <dgm:pt modelId="{6D5F6838-5877-E54F-A43E-F9E771673796}">
      <dgm:prSet phldrT="[Text]" custT="1"/>
      <dgm:spPr>
        <a:solidFill>
          <a:srgbClr val="009CE4"/>
        </a:solidFill>
      </dgm:spPr>
      <dgm:t>
        <a:bodyPr/>
        <a:lstStyle/>
        <a:p>
          <a:r>
            <a:rPr lang="en-US" sz="2000" b="0" dirty="0"/>
            <a:t>Deep Learning</a:t>
          </a:r>
        </a:p>
      </dgm:t>
    </dgm:pt>
    <dgm:pt modelId="{0EF3A86F-7FF7-1A47-884E-F57556C439B6}" type="parTrans" cxnId="{64A89484-B317-974D-8511-ECC747040F03}">
      <dgm:prSet/>
      <dgm:spPr/>
      <dgm:t>
        <a:bodyPr/>
        <a:lstStyle/>
        <a:p>
          <a:endParaRPr lang="en-US" sz="2000" b="0"/>
        </a:p>
      </dgm:t>
    </dgm:pt>
    <dgm:pt modelId="{037A0B35-65D7-704A-B3BB-138380244498}" type="sibTrans" cxnId="{64A89484-B317-974D-8511-ECC747040F03}">
      <dgm:prSet/>
      <dgm:spPr/>
      <dgm:t>
        <a:bodyPr/>
        <a:lstStyle/>
        <a:p>
          <a:endParaRPr lang="en-US" sz="2000" b="0"/>
        </a:p>
      </dgm:t>
    </dgm:pt>
    <dgm:pt modelId="{1DE26D19-F606-8D4F-8206-91D24237F293}" type="pres">
      <dgm:prSet presAssocID="{7B0B0604-D92D-6643-AA96-E19D34A6BA44}" presName="Name0" presStyleCnt="0">
        <dgm:presLayoutVars>
          <dgm:chMax val="7"/>
          <dgm:resizeHandles val="exact"/>
        </dgm:presLayoutVars>
      </dgm:prSet>
      <dgm:spPr/>
    </dgm:pt>
    <dgm:pt modelId="{8463FDCD-C15A-E642-A85C-2827200244DC}" type="pres">
      <dgm:prSet presAssocID="{7B0B0604-D92D-6643-AA96-E19D34A6BA44}" presName="comp1" presStyleCnt="0"/>
      <dgm:spPr/>
    </dgm:pt>
    <dgm:pt modelId="{B7B12D31-5D3C-D645-8B8A-B31709E99192}" type="pres">
      <dgm:prSet presAssocID="{7B0B0604-D92D-6643-AA96-E19D34A6BA44}" presName="circle1" presStyleLbl="node1" presStyleIdx="0" presStyleCnt="3"/>
      <dgm:spPr/>
    </dgm:pt>
    <dgm:pt modelId="{E6280E1D-95B6-FA44-B7CE-6469F7D619C5}" type="pres">
      <dgm:prSet presAssocID="{7B0B0604-D92D-6643-AA96-E19D34A6BA44}" presName="c1text" presStyleLbl="node1" presStyleIdx="0" presStyleCnt="3">
        <dgm:presLayoutVars>
          <dgm:bulletEnabled val="1"/>
        </dgm:presLayoutVars>
      </dgm:prSet>
      <dgm:spPr/>
    </dgm:pt>
    <dgm:pt modelId="{B5BBA2D8-5016-3E42-BBE5-4CC07C0145C3}" type="pres">
      <dgm:prSet presAssocID="{7B0B0604-D92D-6643-AA96-E19D34A6BA44}" presName="comp2" presStyleCnt="0"/>
      <dgm:spPr/>
    </dgm:pt>
    <dgm:pt modelId="{A70B5D8B-9A06-B440-AE55-CEA705532989}" type="pres">
      <dgm:prSet presAssocID="{7B0B0604-D92D-6643-AA96-E19D34A6BA44}" presName="circle2" presStyleLbl="node1" presStyleIdx="1" presStyleCnt="3"/>
      <dgm:spPr/>
    </dgm:pt>
    <dgm:pt modelId="{B6BB81D8-7D03-F842-9DD0-B873256D054A}" type="pres">
      <dgm:prSet presAssocID="{7B0B0604-D92D-6643-AA96-E19D34A6BA44}" presName="c2text" presStyleLbl="node1" presStyleIdx="1" presStyleCnt="3">
        <dgm:presLayoutVars>
          <dgm:bulletEnabled val="1"/>
        </dgm:presLayoutVars>
      </dgm:prSet>
      <dgm:spPr/>
    </dgm:pt>
    <dgm:pt modelId="{1BA004CA-5051-D248-833A-3DA4751BAC64}" type="pres">
      <dgm:prSet presAssocID="{7B0B0604-D92D-6643-AA96-E19D34A6BA44}" presName="comp3" presStyleCnt="0"/>
      <dgm:spPr/>
    </dgm:pt>
    <dgm:pt modelId="{01C5D250-180A-6542-B9B5-F5D5D1104541}" type="pres">
      <dgm:prSet presAssocID="{7B0B0604-D92D-6643-AA96-E19D34A6BA44}" presName="circle3" presStyleLbl="node1" presStyleIdx="2" presStyleCnt="3"/>
      <dgm:spPr/>
    </dgm:pt>
    <dgm:pt modelId="{CB048AFA-C518-D74B-94B4-02A926E1B3D9}" type="pres">
      <dgm:prSet presAssocID="{7B0B0604-D92D-6643-AA96-E19D34A6BA44}" presName="c3text" presStyleLbl="node1" presStyleIdx="2" presStyleCnt="3">
        <dgm:presLayoutVars>
          <dgm:bulletEnabled val="1"/>
        </dgm:presLayoutVars>
      </dgm:prSet>
      <dgm:spPr/>
    </dgm:pt>
  </dgm:ptLst>
  <dgm:cxnLst>
    <dgm:cxn modelId="{8D46B614-32B7-8D40-A4EB-4FE0EE9D0F32}" type="presOf" srcId="{0EBE8F30-40D5-1648-97D9-9742BA2AB7D9}" destId="{B7B12D31-5D3C-D645-8B8A-B31709E99192}" srcOrd="0" destOrd="0" presId="urn:microsoft.com/office/officeart/2005/8/layout/venn2"/>
    <dgm:cxn modelId="{C273826B-78B9-3D4B-A872-FC9F2BA103EF}" type="presOf" srcId="{6D5F6838-5877-E54F-A43E-F9E771673796}" destId="{01C5D250-180A-6542-B9B5-F5D5D1104541}" srcOrd="0" destOrd="0" presId="urn:microsoft.com/office/officeart/2005/8/layout/venn2"/>
    <dgm:cxn modelId="{E40F6A7B-B5C7-7048-A933-C74EA9DED46E}" type="presOf" srcId="{0EBE8F30-40D5-1648-97D9-9742BA2AB7D9}" destId="{E6280E1D-95B6-FA44-B7CE-6469F7D619C5}" srcOrd="1" destOrd="0" presId="urn:microsoft.com/office/officeart/2005/8/layout/venn2"/>
    <dgm:cxn modelId="{64A89484-B317-974D-8511-ECC747040F03}" srcId="{7B0B0604-D92D-6643-AA96-E19D34A6BA44}" destId="{6D5F6838-5877-E54F-A43E-F9E771673796}" srcOrd="2" destOrd="0" parTransId="{0EF3A86F-7FF7-1A47-884E-F57556C439B6}" sibTransId="{037A0B35-65D7-704A-B3BB-138380244498}"/>
    <dgm:cxn modelId="{8ADEC2AD-134B-7E4D-A7BE-A7F148B18004}" type="presOf" srcId="{915848AB-B95F-084D-AD83-C93C75C8FA56}" destId="{A70B5D8B-9A06-B440-AE55-CEA705532989}" srcOrd="0" destOrd="0" presId="urn:microsoft.com/office/officeart/2005/8/layout/venn2"/>
    <dgm:cxn modelId="{21CE2CB7-9E3A-DA48-885F-E4065B63C730}" type="presOf" srcId="{7B0B0604-D92D-6643-AA96-E19D34A6BA44}" destId="{1DE26D19-F606-8D4F-8206-91D24237F293}" srcOrd="0" destOrd="0" presId="urn:microsoft.com/office/officeart/2005/8/layout/venn2"/>
    <dgm:cxn modelId="{B3ED0BC2-323A-4E4A-8869-58427EC01472}" type="presOf" srcId="{915848AB-B95F-084D-AD83-C93C75C8FA56}" destId="{B6BB81D8-7D03-F842-9DD0-B873256D054A}" srcOrd="1" destOrd="0" presId="urn:microsoft.com/office/officeart/2005/8/layout/venn2"/>
    <dgm:cxn modelId="{9F768DC5-F7F6-AE49-A14E-522B7B870922}" srcId="{7B0B0604-D92D-6643-AA96-E19D34A6BA44}" destId="{0EBE8F30-40D5-1648-97D9-9742BA2AB7D9}" srcOrd="0" destOrd="0" parTransId="{855E4A6F-6168-B842-A33B-0D5C77F538CC}" sibTransId="{CA4D1A93-6447-454B-8127-083DC275FE86}"/>
    <dgm:cxn modelId="{CDD2C7CC-C63B-2C41-8A4D-95A20706A7F8}" type="presOf" srcId="{6D5F6838-5877-E54F-A43E-F9E771673796}" destId="{CB048AFA-C518-D74B-94B4-02A926E1B3D9}" srcOrd="1" destOrd="0" presId="urn:microsoft.com/office/officeart/2005/8/layout/venn2"/>
    <dgm:cxn modelId="{450F30F6-2541-604A-8DC9-F2E1CFD8EA4D}" srcId="{7B0B0604-D92D-6643-AA96-E19D34A6BA44}" destId="{915848AB-B95F-084D-AD83-C93C75C8FA56}" srcOrd="1" destOrd="0" parTransId="{C3B6265E-0769-9F47-8F87-5F48AA9FD0A6}" sibTransId="{64EFC901-6F63-A54C-B614-E386A8A147BF}"/>
    <dgm:cxn modelId="{8A7E3120-1B7D-0446-9B75-3D628AB0D7A9}" type="presParOf" srcId="{1DE26D19-F606-8D4F-8206-91D24237F293}" destId="{8463FDCD-C15A-E642-A85C-2827200244DC}" srcOrd="0" destOrd="0" presId="urn:microsoft.com/office/officeart/2005/8/layout/venn2"/>
    <dgm:cxn modelId="{512AD274-0F93-264C-A820-A80EA1EB0AA8}" type="presParOf" srcId="{8463FDCD-C15A-E642-A85C-2827200244DC}" destId="{B7B12D31-5D3C-D645-8B8A-B31709E99192}" srcOrd="0" destOrd="0" presId="urn:microsoft.com/office/officeart/2005/8/layout/venn2"/>
    <dgm:cxn modelId="{3A348A13-FF82-4743-90C1-8133AA1402AA}" type="presParOf" srcId="{8463FDCD-C15A-E642-A85C-2827200244DC}" destId="{E6280E1D-95B6-FA44-B7CE-6469F7D619C5}" srcOrd="1" destOrd="0" presId="urn:microsoft.com/office/officeart/2005/8/layout/venn2"/>
    <dgm:cxn modelId="{3A77A963-EDBE-D54A-83C2-559C8D49F9C8}" type="presParOf" srcId="{1DE26D19-F606-8D4F-8206-91D24237F293}" destId="{B5BBA2D8-5016-3E42-BBE5-4CC07C0145C3}" srcOrd="1" destOrd="0" presId="urn:microsoft.com/office/officeart/2005/8/layout/venn2"/>
    <dgm:cxn modelId="{C3733CCC-8587-F04B-BE0F-65D30F8A01E3}" type="presParOf" srcId="{B5BBA2D8-5016-3E42-BBE5-4CC07C0145C3}" destId="{A70B5D8B-9A06-B440-AE55-CEA705532989}" srcOrd="0" destOrd="0" presId="urn:microsoft.com/office/officeart/2005/8/layout/venn2"/>
    <dgm:cxn modelId="{08D27291-D5E8-A64E-A485-5AFECFF4B86A}" type="presParOf" srcId="{B5BBA2D8-5016-3E42-BBE5-4CC07C0145C3}" destId="{B6BB81D8-7D03-F842-9DD0-B873256D054A}" srcOrd="1" destOrd="0" presId="urn:microsoft.com/office/officeart/2005/8/layout/venn2"/>
    <dgm:cxn modelId="{7BB61D29-2E31-9044-8E9F-DA406311605E}" type="presParOf" srcId="{1DE26D19-F606-8D4F-8206-91D24237F293}" destId="{1BA004CA-5051-D248-833A-3DA4751BAC64}" srcOrd="2" destOrd="0" presId="urn:microsoft.com/office/officeart/2005/8/layout/venn2"/>
    <dgm:cxn modelId="{2D5FD630-286B-954F-A243-9E37F09D475D}" type="presParOf" srcId="{1BA004CA-5051-D248-833A-3DA4751BAC64}" destId="{01C5D250-180A-6542-B9B5-F5D5D1104541}" srcOrd="0" destOrd="0" presId="urn:microsoft.com/office/officeart/2005/8/layout/venn2"/>
    <dgm:cxn modelId="{86495713-BA61-AC44-AF29-2643CDC96130}" type="presParOf" srcId="{1BA004CA-5051-D248-833A-3DA4751BAC64}" destId="{CB048AFA-C518-D74B-94B4-02A926E1B3D9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CE8EDD-F4A5-7943-8A80-BA34EF7109DE}" type="doc">
      <dgm:prSet loTypeId="urn:microsoft.com/office/officeart/2005/8/layout/vList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25E84F5-459E-8249-993A-98804CF8C014}">
      <dgm:prSet phldrT="[Text]" custT="1"/>
      <dgm:spPr/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Supervised</a:t>
          </a:r>
        </a:p>
      </dgm:t>
    </dgm:pt>
    <dgm:pt modelId="{F5721963-5710-3545-B22A-43679531BA6B}" type="par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41B5BD7-E5C4-6345-8958-2CAF59DAEA23}" type="sib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4C74172-CC16-F647-AD42-E1DF1C64C5CC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&amp; labels</a:t>
          </a:r>
        </a:p>
      </dgm:t>
    </dgm:pt>
    <dgm:pt modelId="{A0716E6B-8D2C-9D4F-AB06-53C41DA6B4CA}" type="par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FCCE27E-5B61-DD4A-B6BD-6B5819D08467}" type="sib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8B55D6C-B612-3C42-8C01-0BED23DA5909}">
      <dgm:prSet phldrT="[Text]" custT="1"/>
      <dgm:spPr/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Unsupervised</a:t>
          </a:r>
        </a:p>
      </dgm:t>
    </dgm:pt>
    <dgm:pt modelId="{2F2B109F-9B0D-AE4F-9868-F154959049D2}" type="par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531C9FF-104B-1F40-8FBF-0AEE39F16B3F}" type="sib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196635E-B568-DA41-A292-8F0F57F2F8CB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no labels</a:t>
          </a:r>
        </a:p>
      </dgm:t>
    </dgm:pt>
    <dgm:pt modelId="{A94A8E6F-6679-EE4D-901C-88D6FD6FFFE7}" type="par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EF371E67-56EF-2948-BDF7-2D643D41B297}" type="sib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62C6F89-272B-974A-87DC-D0E37D72162F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Regression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BC3C4697-8176-C943-B8D6-D74129ADDDBA}" type="par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4FAD4E5-F466-E64A-B76B-70C8A56DB406}" type="sib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5AC1261-6E35-1447-9B30-93792D84B76C}">
      <dgm:prSet phldrT="[Text]" custT="1"/>
      <dgm:spPr/>
      <dgm:t>
        <a:bodyPr/>
        <a:lstStyle/>
        <a:p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Semi-supervised</a:t>
          </a:r>
        </a:p>
      </dgm:t>
    </dgm:pt>
    <dgm:pt modelId="{598C1F5A-C28B-1D4A-BE74-32633DD696D5}" type="par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B83780D-D0EF-674E-BC0B-2AD421411814}" type="sib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8D088B-F206-1748-8475-A1647EF1745F}">
      <dgm:prSet phldrT="[Text]" custT="1"/>
      <dgm:spPr/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some labels</a:t>
          </a:r>
        </a:p>
      </dgm:t>
    </dgm:pt>
    <dgm:pt modelId="{D5EF9A45-A230-F549-99BC-FA3FA4092491}" type="par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69FD74A-872A-7C48-912C-1C97839FFB49}" type="sib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64C82FF-806B-7E40-AFBE-E32BAFBA3A72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Active learning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0A026A-B52C-C244-9473-F69747A08AE2}" type="parTrans" cxnId="{178A5C4D-4840-4D40-BAC2-BBAD35FA581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E1BACBB-0566-734E-ADAC-17B2BE9599FF}" type="sibTrans" cxnId="{178A5C4D-4840-4D40-BAC2-BBAD35FA581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8C8CFD3-649B-6149-9617-5EFEE0E7F0AE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Dimensionality reduction</a:t>
          </a:r>
        </a:p>
      </dgm:t>
    </dgm:pt>
    <dgm:pt modelId="{010A433B-6BF7-444A-AA4B-B8BE15A6313B}" type="parTrans" cxnId="{89DB1F28-9238-0445-B185-6FFBEEB34065}">
      <dgm:prSet/>
      <dgm:spPr/>
      <dgm:t>
        <a:bodyPr/>
        <a:lstStyle/>
        <a:p>
          <a:endParaRPr lang="en-US"/>
        </a:p>
      </dgm:t>
    </dgm:pt>
    <dgm:pt modelId="{B2544B9E-BB38-FB40-BBE2-CF1D5EE287F8}" type="sibTrans" cxnId="{89DB1F28-9238-0445-B185-6FFBEEB34065}">
      <dgm:prSet/>
      <dgm:spPr/>
      <dgm:t>
        <a:bodyPr/>
        <a:lstStyle/>
        <a:p>
          <a:endParaRPr lang="en-US"/>
        </a:p>
      </dgm:t>
    </dgm:pt>
    <dgm:pt modelId="{C9CBEDBE-D5EC-A04A-92E9-4DFC146DA765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Classification, Labeling</a:t>
          </a:r>
        </a:p>
      </dgm:t>
    </dgm:pt>
    <dgm:pt modelId="{2512104F-E528-3A45-BA6A-FBFEA33BEF15}" type="parTrans" cxnId="{DA3BBD51-5BBA-FD4B-8554-F43421B7B091}">
      <dgm:prSet/>
      <dgm:spPr/>
      <dgm:t>
        <a:bodyPr/>
        <a:lstStyle/>
        <a:p>
          <a:endParaRPr lang="en-US"/>
        </a:p>
      </dgm:t>
    </dgm:pt>
    <dgm:pt modelId="{23DB2913-CEB9-B049-B7E0-C52BB16001C0}" type="sibTrans" cxnId="{DA3BBD51-5BBA-FD4B-8554-F43421B7B091}">
      <dgm:prSet/>
      <dgm:spPr/>
      <dgm:t>
        <a:bodyPr/>
        <a:lstStyle/>
        <a:p>
          <a:endParaRPr lang="en-US"/>
        </a:p>
      </dgm:t>
    </dgm:pt>
    <dgm:pt modelId="{E6F606DF-1F04-8447-9C2B-93958198585A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Clustering</a:t>
          </a:r>
        </a:p>
      </dgm:t>
    </dgm:pt>
    <dgm:pt modelId="{75B13AD3-8A94-1246-91E6-E4FAFA4CE91A}" type="parTrans" cxnId="{DFB9B979-F6F4-EC40-8A99-7DB9FB45EBF0}">
      <dgm:prSet/>
      <dgm:spPr/>
      <dgm:t>
        <a:bodyPr/>
        <a:lstStyle/>
        <a:p>
          <a:endParaRPr lang="en-US"/>
        </a:p>
      </dgm:t>
    </dgm:pt>
    <dgm:pt modelId="{B72E1748-1888-8649-9EB3-A42AFF4BBEF8}" type="sibTrans" cxnId="{DFB9B979-F6F4-EC40-8A99-7DB9FB45EBF0}">
      <dgm:prSet/>
      <dgm:spPr/>
      <dgm:t>
        <a:bodyPr/>
        <a:lstStyle/>
        <a:p>
          <a:endParaRPr lang="en-US"/>
        </a:p>
      </dgm:t>
    </dgm:pt>
    <dgm:pt modelId="{D57967FD-47A6-8C46-9FC1-F71864D39330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Reinforcement learning</a:t>
          </a:r>
        </a:p>
      </dgm:t>
    </dgm:pt>
    <dgm:pt modelId="{018C2F8C-A8B6-D647-BE04-548C5F3A1F64}" type="parTrans" cxnId="{CC903A7A-7F60-3146-A017-D439435B2304}">
      <dgm:prSet/>
      <dgm:spPr/>
    </dgm:pt>
    <dgm:pt modelId="{48D714F6-693F-3645-8F7A-87C98B7440BB}" type="sibTrans" cxnId="{CC903A7A-7F60-3146-A017-D439435B2304}">
      <dgm:prSet/>
      <dgm:spPr/>
    </dgm:pt>
    <dgm:pt modelId="{0BC18310-9707-7A46-9EB0-948C57CB5562}" type="pres">
      <dgm:prSet presAssocID="{6FCE8EDD-F4A5-7943-8A80-BA34EF7109DE}" presName="Name0" presStyleCnt="0">
        <dgm:presLayoutVars>
          <dgm:dir/>
          <dgm:animLvl val="lvl"/>
          <dgm:resizeHandles val="exact"/>
        </dgm:presLayoutVars>
      </dgm:prSet>
      <dgm:spPr/>
    </dgm:pt>
    <dgm:pt modelId="{FABAA5D7-DA3F-ED49-A327-ED7E38678EEA}" type="pres">
      <dgm:prSet presAssocID="{425E84F5-459E-8249-993A-98804CF8C014}" presName="linNode" presStyleCnt="0"/>
      <dgm:spPr/>
    </dgm:pt>
    <dgm:pt modelId="{A3797F35-C3A1-3E4A-A665-42EBAB932F9F}" type="pres">
      <dgm:prSet presAssocID="{425E84F5-459E-8249-993A-98804CF8C014}" presName="parentText" presStyleLbl="node1" presStyleIdx="0" presStyleCnt="3" custScaleX="151264">
        <dgm:presLayoutVars>
          <dgm:chMax val="1"/>
          <dgm:bulletEnabled val="1"/>
        </dgm:presLayoutVars>
      </dgm:prSet>
      <dgm:spPr/>
    </dgm:pt>
    <dgm:pt modelId="{6B306598-CA1E-0545-953D-0D2594B25666}" type="pres">
      <dgm:prSet presAssocID="{425E84F5-459E-8249-993A-98804CF8C014}" presName="descendantText" presStyleLbl="alignAccFollowNode1" presStyleIdx="0" presStyleCnt="3">
        <dgm:presLayoutVars>
          <dgm:bulletEnabled val="1"/>
        </dgm:presLayoutVars>
      </dgm:prSet>
      <dgm:spPr/>
    </dgm:pt>
    <dgm:pt modelId="{E01F51F6-A131-C14E-8C42-4D85FDFA2481}" type="pres">
      <dgm:prSet presAssocID="{A41B5BD7-E5C4-6345-8958-2CAF59DAEA23}" presName="sp" presStyleCnt="0"/>
      <dgm:spPr/>
    </dgm:pt>
    <dgm:pt modelId="{5D36F859-0007-F447-9DE8-226F71A73AD7}" type="pres">
      <dgm:prSet presAssocID="{58B55D6C-B612-3C42-8C01-0BED23DA5909}" presName="linNode" presStyleCnt="0"/>
      <dgm:spPr/>
    </dgm:pt>
    <dgm:pt modelId="{33DE3896-EDEC-1A47-8D2B-6B6BBD668483}" type="pres">
      <dgm:prSet presAssocID="{58B55D6C-B612-3C42-8C01-0BED23DA5909}" presName="parentText" presStyleLbl="node1" presStyleIdx="1" presStyleCnt="3" custScaleX="151264">
        <dgm:presLayoutVars>
          <dgm:chMax val="1"/>
          <dgm:bulletEnabled val="1"/>
        </dgm:presLayoutVars>
      </dgm:prSet>
      <dgm:spPr/>
    </dgm:pt>
    <dgm:pt modelId="{D4CF8C7B-D79A-6846-90FA-611E326A7AF8}" type="pres">
      <dgm:prSet presAssocID="{58B55D6C-B612-3C42-8C01-0BED23DA5909}" presName="descendantText" presStyleLbl="alignAccFollowNode1" presStyleIdx="1" presStyleCnt="3">
        <dgm:presLayoutVars>
          <dgm:bulletEnabled val="1"/>
        </dgm:presLayoutVars>
      </dgm:prSet>
      <dgm:spPr/>
    </dgm:pt>
    <dgm:pt modelId="{C1108C28-63D9-1D4D-A075-11229DE6A1F7}" type="pres">
      <dgm:prSet presAssocID="{C531C9FF-104B-1F40-8FBF-0AEE39F16B3F}" presName="sp" presStyleCnt="0"/>
      <dgm:spPr/>
    </dgm:pt>
    <dgm:pt modelId="{494C8AD0-78E9-8040-B0BF-FBE9ECDF4425}" type="pres">
      <dgm:prSet presAssocID="{75AC1261-6E35-1447-9B30-93792D84B76C}" presName="linNode" presStyleCnt="0"/>
      <dgm:spPr/>
    </dgm:pt>
    <dgm:pt modelId="{AEC7898E-B7DC-1B4E-9A16-C924DE306E67}" type="pres">
      <dgm:prSet presAssocID="{75AC1261-6E35-1447-9B30-93792D84B76C}" presName="parentText" presStyleLbl="node1" presStyleIdx="2" presStyleCnt="3" custScaleX="151264">
        <dgm:presLayoutVars>
          <dgm:chMax val="1"/>
          <dgm:bulletEnabled val="1"/>
        </dgm:presLayoutVars>
      </dgm:prSet>
      <dgm:spPr/>
    </dgm:pt>
    <dgm:pt modelId="{D3E5A4E2-5FBE-BB49-84D7-89918F502AC1}" type="pres">
      <dgm:prSet presAssocID="{75AC1261-6E35-1447-9B30-93792D84B7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9FC5010-1A6A-A942-A1BD-8AE04FE318C5}" type="presOf" srcId="{58B55D6C-B612-3C42-8C01-0BED23DA5909}" destId="{33DE3896-EDEC-1A47-8D2B-6B6BBD668483}" srcOrd="0" destOrd="0" presId="urn:microsoft.com/office/officeart/2005/8/layout/vList5"/>
    <dgm:cxn modelId="{89DB1F28-9238-0445-B185-6FFBEEB34065}" srcId="{0196635E-B568-DA41-A292-8F0F57F2F8CB}" destId="{78C8CFD3-649B-6149-9617-5EFEE0E7F0AE}" srcOrd="1" destOrd="0" parTransId="{010A433B-6BF7-444A-AA4B-B8BE15A6313B}" sibTransId="{B2544B9E-BB38-FB40-BBE2-CF1D5EE287F8}"/>
    <dgm:cxn modelId="{CFB96A2C-3DEE-C440-B037-91B46894361C}" srcId="{6FCE8EDD-F4A5-7943-8A80-BA34EF7109DE}" destId="{75AC1261-6E35-1447-9B30-93792D84B76C}" srcOrd="2" destOrd="0" parTransId="{598C1F5A-C28B-1D4A-BE74-32633DD696D5}" sibTransId="{FB83780D-D0EF-674E-BC0B-2AD421411814}"/>
    <dgm:cxn modelId="{1DC0C22E-2A7F-F54D-8E74-64EE5512A6DC}" type="presOf" srcId="{0196635E-B568-DA41-A292-8F0F57F2F8CB}" destId="{D4CF8C7B-D79A-6846-90FA-611E326A7AF8}" srcOrd="0" destOrd="0" presId="urn:microsoft.com/office/officeart/2005/8/layout/vList5"/>
    <dgm:cxn modelId="{FA2DB435-DEAD-9C41-8E8A-A6C2F7FA1AB2}" type="presOf" srcId="{C9CBEDBE-D5EC-A04A-92E9-4DFC146DA765}" destId="{6B306598-CA1E-0545-953D-0D2594B25666}" srcOrd="0" destOrd="1" presId="urn:microsoft.com/office/officeart/2005/8/layout/vList5"/>
    <dgm:cxn modelId="{72322C47-11EA-5D49-8E2E-95FB06B081C0}" srcId="{425E84F5-459E-8249-993A-98804CF8C014}" destId="{F4C74172-CC16-F647-AD42-E1DF1C64C5CC}" srcOrd="0" destOrd="0" parTransId="{A0716E6B-8D2C-9D4F-AB06-53C41DA6B4CA}" sibTransId="{6FCCE27E-5B61-DD4A-B6BD-6B5819D08467}"/>
    <dgm:cxn modelId="{178A5C4D-4840-4D40-BAC2-BBAD35FA5810}" srcId="{308D088B-F206-1748-8475-A1647EF1745F}" destId="{D64C82FF-806B-7E40-AFBE-E32BAFBA3A72}" srcOrd="0" destOrd="0" parTransId="{300A026A-B52C-C244-9473-F69747A08AE2}" sibTransId="{AE1BACBB-0566-734E-ADAC-17B2BE9599FF}"/>
    <dgm:cxn modelId="{DA3BBD51-5BBA-FD4B-8554-F43421B7B091}" srcId="{F4C74172-CC16-F647-AD42-E1DF1C64C5CC}" destId="{C9CBEDBE-D5EC-A04A-92E9-4DFC146DA765}" srcOrd="0" destOrd="0" parTransId="{2512104F-E528-3A45-BA6A-FBFEA33BEF15}" sibTransId="{23DB2913-CEB9-B049-B7E0-C52BB16001C0}"/>
    <dgm:cxn modelId="{F0331356-24E0-3948-B549-261BC70D3702}" type="presOf" srcId="{D57967FD-47A6-8C46-9FC1-F71864D39330}" destId="{D3E5A4E2-5FBE-BB49-84D7-89918F502AC1}" srcOrd="0" destOrd="2" presId="urn:microsoft.com/office/officeart/2005/8/layout/vList5"/>
    <dgm:cxn modelId="{BDEA6F5B-C782-EB44-BEED-68A42FA49F46}" type="presOf" srcId="{425E84F5-459E-8249-993A-98804CF8C014}" destId="{A3797F35-C3A1-3E4A-A665-42EBAB932F9F}" srcOrd="0" destOrd="0" presId="urn:microsoft.com/office/officeart/2005/8/layout/vList5"/>
    <dgm:cxn modelId="{B7E1FF65-DD30-3C4E-9E0A-42A5518D7D3D}" srcId="{6FCE8EDD-F4A5-7943-8A80-BA34EF7109DE}" destId="{58B55D6C-B612-3C42-8C01-0BED23DA5909}" srcOrd="1" destOrd="0" parTransId="{2F2B109F-9B0D-AE4F-9868-F154959049D2}" sibTransId="{C531C9FF-104B-1F40-8FBF-0AEE39F16B3F}"/>
    <dgm:cxn modelId="{B064F072-FEF6-0741-B1BE-61FC58241F93}" type="presOf" srcId="{D64C82FF-806B-7E40-AFBE-E32BAFBA3A72}" destId="{D3E5A4E2-5FBE-BB49-84D7-89918F502AC1}" srcOrd="0" destOrd="1" presId="urn:microsoft.com/office/officeart/2005/8/layout/vList5"/>
    <dgm:cxn modelId="{066DB475-B00E-2A45-AB9A-523C7270D446}" type="presOf" srcId="{562C6F89-272B-974A-87DC-D0E37D72162F}" destId="{6B306598-CA1E-0545-953D-0D2594B25666}" srcOrd="0" destOrd="2" presId="urn:microsoft.com/office/officeart/2005/8/layout/vList5"/>
    <dgm:cxn modelId="{DFB9B979-F6F4-EC40-8A99-7DB9FB45EBF0}" srcId="{0196635E-B568-DA41-A292-8F0F57F2F8CB}" destId="{E6F606DF-1F04-8447-9C2B-93958198585A}" srcOrd="0" destOrd="0" parTransId="{75B13AD3-8A94-1246-91E6-E4FAFA4CE91A}" sibTransId="{B72E1748-1888-8649-9EB3-A42AFF4BBEF8}"/>
    <dgm:cxn modelId="{CC903A7A-7F60-3146-A017-D439435B2304}" srcId="{308D088B-F206-1748-8475-A1647EF1745F}" destId="{D57967FD-47A6-8C46-9FC1-F71864D39330}" srcOrd="1" destOrd="0" parTransId="{018C2F8C-A8B6-D647-BE04-548C5F3A1F64}" sibTransId="{48D714F6-693F-3645-8F7A-87C98B7440BB}"/>
    <dgm:cxn modelId="{A8F71F7C-BA8D-5244-BDFC-316D53A5AE82}" type="presOf" srcId="{E6F606DF-1F04-8447-9C2B-93958198585A}" destId="{D4CF8C7B-D79A-6846-90FA-611E326A7AF8}" srcOrd="0" destOrd="1" presId="urn:microsoft.com/office/officeart/2005/8/layout/vList5"/>
    <dgm:cxn modelId="{3ECE6680-C187-2941-B2E3-629F8F0AA33B}" type="presOf" srcId="{6FCE8EDD-F4A5-7943-8A80-BA34EF7109DE}" destId="{0BC18310-9707-7A46-9EB0-948C57CB5562}" srcOrd="0" destOrd="0" presId="urn:microsoft.com/office/officeart/2005/8/layout/vList5"/>
    <dgm:cxn modelId="{7A98DD8D-5812-794C-AF73-CA33464541E7}" srcId="{F4C74172-CC16-F647-AD42-E1DF1C64C5CC}" destId="{562C6F89-272B-974A-87DC-D0E37D72162F}" srcOrd="1" destOrd="0" parTransId="{BC3C4697-8176-C943-B8D6-D74129ADDDBA}" sibTransId="{34FAD4E5-F466-E64A-B76B-70C8A56DB406}"/>
    <dgm:cxn modelId="{4AC2E4BC-A752-3449-9D35-B6D8EDB9DF0F}" type="presOf" srcId="{F4C74172-CC16-F647-AD42-E1DF1C64C5CC}" destId="{6B306598-CA1E-0545-953D-0D2594B25666}" srcOrd="0" destOrd="0" presId="urn:microsoft.com/office/officeart/2005/8/layout/vList5"/>
    <dgm:cxn modelId="{2FFAD3BF-316C-5140-B27A-EAB479C71A61}" srcId="{75AC1261-6E35-1447-9B30-93792D84B76C}" destId="{308D088B-F206-1748-8475-A1647EF1745F}" srcOrd="0" destOrd="0" parTransId="{D5EF9A45-A230-F549-99BC-FA3FA4092491}" sibTransId="{869FD74A-872A-7C48-912C-1C97839FFB49}"/>
    <dgm:cxn modelId="{8A8156CC-2635-A649-AE6E-88FA983FF99B}" type="presOf" srcId="{78C8CFD3-649B-6149-9617-5EFEE0E7F0AE}" destId="{D4CF8C7B-D79A-6846-90FA-611E326A7AF8}" srcOrd="0" destOrd="2" presId="urn:microsoft.com/office/officeart/2005/8/layout/vList5"/>
    <dgm:cxn modelId="{259D78D1-BAA6-8048-853B-DED946AA9DE5}" type="presOf" srcId="{308D088B-F206-1748-8475-A1647EF1745F}" destId="{D3E5A4E2-5FBE-BB49-84D7-89918F502AC1}" srcOrd="0" destOrd="0" presId="urn:microsoft.com/office/officeart/2005/8/layout/vList5"/>
    <dgm:cxn modelId="{3A45AFD2-A45B-EC4D-8261-632408279C83}" srcId="{58B55D6C-B612-3C42-8C01-0BED23DA5909}" destId="{0196635E-B568-DA41-A292-8F0F57F2F8CB}" srcOrd="0" destOrd="0" parTransId="{A94A8E6F-6679-EE4D-901C-88D6FD6FFFE7}" sibTransId="{EF371E67-56EF-2948-BDF7-2D643D41B297}"/>
    <dgm:cxn modelId="{14B5FAD6-C4A8-A041-814A-58E7EA6FE91B}" srcId="{6FCE8EDD-F4A5-7943-8A80-BA34EF7109DE}" destId="{425E84F5-459E-8249-993A-98804CF8C014}" srcOrd="0" destOrd="0" parTransId="{F5721963-5710-3545-B22A-43679531BA6B}" sibTransId="{A41B5BD7-E5C4-6345-8958-2CAF59DAEA23}"/>
    <dgm:cxn modelId="{24844BEF-DB3D-6C4C-88F7-0F97802AEEC1}" type="presOf" srcId="{75AC1261-6E35-1447-9B30-93792D84B76C}" destId="{AEC7898E-B7DC-1B4E-9A16-C924DE306E67}" srcOrd="0" destOrd="0" presId="urn:microsoft.com/office/officeart/2005/8/layout/vList5"/>
    <dgm:cxn modelId="{FAF26952-4228-5049-8263-D2A539457186}" type="presParOf" srcId="{0BC18310-9707-7A46-9EB0-948C57CB5562}" destId="{FABAA5D7-DA3F-ED49-A327-ED7E38678EEA}" srcOrd="0" destOrd="0" presId="urn:microsoft.com/office/officeart/2005/8/layout/vList5"/>
    <dgm:cxn modelId="{4B2365A2-DB8D-DB46-9F94-EA2627BAEEF2}" type="presParOf" srcId="{FABAA5D7-DA3F-ED49-A327-ED7E38678EEA}" destId="{A3797F35-C3A1-3E4A-A665-42EBAB932F9F}" srcOrd="0" destOrd="0" presId="urn:microsoft.com/office/officeart/2005/8/layout/vList5"/>
    <dgm:cxn modelId="{D78AB605-BA33-3A48-8832-976C8F734BB0}" type="presParOf" srcId="{FABAA5D7-DA3F-ED49-A327-ED7E38678EEA}" destId="{6B306598-CA1E-0545-953D-0D2594B25666}" srcOrd="1" destOrd="0" presId="urn:microsoft.com/office/officeart/2005/8/layout/vList5"/>
    <dgm:cxn modelId="{6AC00AC1-47B3-A242-A0A2-C92452DCA500}" type="presParOf" srcId="{0BC18310-9707-7A46-9EB0-948C57CB5562}" destId="{E01F51F6-A131-C14E-8C42-4D85FDFA2481}" srcOrd="1" destOrd="0" presId="urn:microsoft.com/office/officeart/2005/8/layout/vList5"/>
    <dgm:cxn modelId="{0B46F784-330A-1F4A-83C2-CB910D6C95F8}" type="presParOf" srcId="{0BC18310-9707-7A46-9EB0-948C57CB5562}" destId="{5D36F859-0007-F447-9DE8-226F71A73AD7}" srcOrd="2" destOrd="0" presId="urn:microsoft.com/office/officeart/2005/8/layout/vList5"/>
    <dgm:cxn modelId="{022A9F00-D3E3-1F4F-86F6-67E88FAFB69E}" type="presParOf" srcId="{5D36F859-0007-F447-9DE8-226F71A73AD7}" destId="{33DE3896-EDEC-1A47-8D2B-6B6BBD668483}" srcOrd="0" destOrd="0" presId="urn:microsoft.com/office/officeart/2005/8/layout/vList5"/>
    <dgm:cxn modelId="{A80BDB72-460A-164D-A3CF-5A4A29070CA2}" type="presParOf" srcId="{5D36F859-0007-F447-9DE8-226F71A73AD7}" destId="{D4CF8C7B-D79A-6846-90FA-611E326A7AF8}" srcOrd="1" destOrd="0" presId="urn:microsoft.com/office/officeart/2005/8/layout/vList5"/>
    <dgm:cxn modelId="{0CEA0154-52BB-E54F-A9A8-1C93348988BC}" type="presParOf" srcId="{0BC18310-9707-7A46-9EB0-948C57CB5562}" destId="{C1108C28-63D9-1D4D-A075-11229DE6A1F7}" srcOrd="3" destOrd="0" presId="urn:microsoft.com/office/officeart/2005/8/layout/vList5"/>
    <dgm:cxn modelId="{6BFC3FF9-1E31-8A47-A834-77B00D502496}" type="presParOf" srcId="{0BC18310-9707-7A46-9EB0-948C57CB5562}" destId="{494C8AD0-78E9-8040-B0BF-FBE9ECDF4425}" srcOrd="4" destOrd="0" presId="urn:microsoft.com/office/officeart/2005/8/layout/vList5"/>
    <dgm:cxn modelId="{CC1C2615-2956-7A46-B88A-993F99ECABC6}" type="presParOf" srcId="{494C8AD0-78E9-8040-B0BF-FBE9ECDF4425}" destId="{AEC7898E-B7DC-1B4E-9A16-C924DE306E67}" srcOrd="0" destOrd="0" presId="urn:microsoft.com/office/officeart/2005/8/layout/vList5"/>
    <dgm:cxn modelId="{E8F80D7C-16AE-EC45-9004-AC066F5994DC}" type="presParOf" srcId="{494C8AD0-78E9-8040-B0BF-FBE9ECDF4425}" destId="{D3E5A4E2-5FBE-BB49-84D7-89918F502A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06598-CA1E-0545-953D-0D2594B25666}">
      <dsp:nvSpPr>
        <dsp:cNvPr id="0" name=""/>
        <dsp:cNvSpPr/>
      </dsp:nvSpPr>
      <dsp:spPr>
        <a:xfrm rot="5400000">
          <a:off x="5004082" y="-2005013"/>
          <a:ext cx="893383" cy="513014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Flexible APIs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Bindings: Python, Scala, C, C++, R, Clojure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Examples and tutorials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-5400000">
        <a:off x="2885704" y="156976"/>
        <a:ext cx="5086529" cy="806161"/>
      </dsp:txXfrm>
    </dsp:sp>
    <dsp:sp modelId="{A3797F35-C3A1-3E4A-A665-42EBAB932F9F}">
      <dsp:nvSpPr>
        <dsp:cNvPr id="0" name=""/>
        <dsp:cNvSpPr/>
      </dsp:nvSpPr>
      <dsp:spPr>
        <a:xfrm>
          <a:off x="0" y="1692"/>
          <a:ext cx="2885703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Ease of Use</a:t>
          </a:r>
        </a:p>
      </dsp:txBody>
      <dsp:txXfrm>
        <a:off x="54514" y="56206"/>
        <a:ext cx="2776675" cy="1007701"/>
      </dsp:txXfrm>
    </dsp:sp>
    <dsp:sp modelId="{D4CF8C7B-D79A-6846-90FA-611E326A7AF8}">
      <dsp:nvSpPr>
        <dsp:cNvPr id="0" name=""/>
        <dsp:cNvSpPr/>
      </dsp:nvSpPr>
      <dsp:spPr>
        <a:xfrm rot="5400000">
          <a:off x="5004082" y="-832447"/>
          <a:ext cx="893383" cy="513014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Optimized for CPU, GPU, ARM (and more)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Highly scalable distributed training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Quantization, Sparse, NCCL, and more…</a:t>
          </a:r>
        </a:p>
      </dsp:txBody>
      <dsp:txXfrm rot="-5400000">
        <a:off x="2885704" y="1329542"/>
        <a:ext cx="5086529" cy="806161"/>
      </dsp:txXfrm>
    </dsp:sp>
    <dsp:sp modelId="{33DE3896-EDEC-1A47-8D2B-6B6BBD668483}">
      <dsp:nvSpPr>
        <dsp:cNvPr id="0" name=""/>
        <dsp:cNvSpPr/>
      </dsp:nvSpPr>
      <dsp:spPr>
        <a:xfrm>
          <a:off x="0" y="1174258"/>
          <a:ext cx="2885703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Performance</a:t>
          </a:r>
        </a:p>
      </dsp:txBody>
      <dsp:txXfrm>
        <a:off x="54514" y="1228772"/>
        <a:ext cx="2776675" cy="1007701"/>
      </dsp:txXfrm>
    </dsp:sp>
    <dsp:sp modelId="{D3E5A4E2-5FBE-BB49-84D7-89918F502AC1}">
      <dsp:nvSpPr>
        <dsp:cNvPr id="0" name=""/>
        <dsp:cNvSpPr/>
      </dsp:nvSpPr>
      <dsp:spPr>
        <a:xfrm rot="5400000">
          <a:off x="5004082" y="340119"/>
          <a:ext cx="893383" cy="513014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Train on cloud, predict on edge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serving framework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ONNX support</a:t>
          </a:r>
        </a:p>
      </dsp:txBody>
      <dsp:txXfrm rot="-5400000">
        <a:off x="2885704" y="2502109"/>
        <a:ext cx="5086529" cy="806161"/>
      </dsp:txXfrm>
    </dsp:sp>
    <dsp:sp modelId="{AEC7898E-B7DC-1B4E-9A16-C924DE306E67}">
      <dsp:nvSpPr>
        <dsp:cNvPr id="0" name=""/>
        <dsp:cNvSpPr/>
      </dsp:nvSpPr>
      <dsp:spPr>
        <a:xfrm>
          <a:off x="0" y="2346824"/>
          <a:ext cx="2885703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Portability</a:t>
          </a:r>
        </a:p>
      </dsp:txBody>
      <dsp:txXfrm>
        <a:off x="54514" y="2401338"/>
        <a:ext cx="2776675" cy="10077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12D31-5D3C-D645-8B8A-B31709E99192}">
      <dsp:nvSpPr>
        <dsp:cNvPr id="0" name=""/>
        <dsp:cNvSpPr/>
      </dsp:nvSpPr>
      <dsp:spPr>
        <a:xfrm>
          <a:off x="1013855" y="0"/>
          <a:ext cx="3837630" cy="3837630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AI</a:t>
          </a:r>
        </a:p>
      </dsp:txBody>
      <dsp:txXfrm>
        <a:off x="2262044" y="191881"/>
        <a:ext cx="1341251" cy="575644"/>
      </dsp:txXfrm>
    </dsp:sp>
    <dsp:sp modelId="{A70B5D8B-9A06-B440-AE55-CEA705532989}">
      <dsp:nvSpPr>
        <dsp:cNvPr id="0" name=""/>
        <dsp:cNvSpPr/>
      </dsp:nvSpPr>
      <dsp:spPr>
        <a:xfrm>
          <a:off x="1493559" y="959407"/>
          <a:ext cx="2878222" cy="2878222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Machine Learning</a:t>
          </a:r>
        </a:p>
      </dsp:txBody>
      <dsp:txXfrm>
        <a:off x="2262044" y="1139296"/>
        <a:ext cx="1341251" cy="539666"/>
      </dsp:txXfrm>
    </dsp:sp>
    <dsp:sp modelId="{01C5D250-180A-6542-B9B5-F5D5D1104541}">
      <dsp:nvSpPr>
        <dsp:cNvPr id="0" name=""/>
        <dsp:cNvSpPr/>
      </dsp:nvSpPr>
      <dsp:spPr>
        <a:xfrm>
          <a:off x="1973263" y="1918815"/>
          <a:ext cx="1918815" cy="1918815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Deep Learning</a:t>
          </a:r>
        </a:p>
      </dsp:txBody>
      <dsp:txXfrm>
        <a:off x="2254266" y="2398518"/>
        <a:ext cx="1356807" cy="9594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06598-CA1E-0545-953D-0D2594B25666}">
      <dsp:nvSpPr>
        <dsp:cNvPr id="0" name=""/>
        <dsp:cNvSpPr/>
      </dsp:nvSpPr>
      <dsp:spPr>
        <a:xfrm rot="5400000">
          <a:off x="5385733" y="-1597933"/>
          <a:ext cx="893383" cy="431598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&amp;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Classification, Labeling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Regression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-5400000">
        <a:off x="3674435" y="156976"/>
        <a:ext cx="4272369" cy="806161"/>
      </dsp:txXfrm>
    </dsp:sp>
    <dsp:sp modelId="{A3797F35-C3A1-3E4A-A665-42EBAB932F9F}">
      <dsp:nvSpPr>
        <dsp:cNvPr id="0" name=""/>
        <dsp:cNvSpPr/>
      </dsp:nvSpPr>
      <dsp:spPr>
        <a:xfrm>
          <a:off x="2140" y="1692"/>
          <a:ext cx="3672294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Supervised</a:t>
          </a:r>
        </a:p>
      </dsp:txBody>
      <dsp:txXfrm>
        <a:off x="56654" y="56206"/>
        <a:ext cx="3563266" cy="1007701"/>
      </dsp:txXfrm>
    </dsp:sp>
    <dsp:sp modelId="{D4CF8C7B-D79A-6846-90FA-611E326A7AF8}">
      <dsp:nvSpPr>
        <dsp:cNvPr id="0" name=""/>
        <dsp:cNvSpPr/>
      </dsp:nvSpPr>
      <dsp:spPr>
        <a:xfrm rot="5400000">
          <a:off x="5385733" y="-425367"/>
          <a:ext cx="893383" cy="431598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no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Clustering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Dimensionality reduction</a:t>
          </a:r>
        </a:p>
      </dsp:txBody>
      <dsp:txXfrm rot="-5400000">
        <a:off x="3674435" y="1329542"/>
        <a:ext cx="4272369" cy="806161"/>
      </dsp:txXfrm>
    </dsp:sp>
    <dsp:sp modelId="{33DE3896-EDEC-1A47-8D2B-6B6BBD668483}">
      <dsp:nvSpPr>
        <dsp:cNvPr id="0" name=""/>
        <dsp:cNvSpPr/>
      </dsp:nvSpPr>
      <dsp:spPr>
        <a:xfrm>
          <a:off x="2140" y="1174258"/>
          <a:ext cx="3672294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Unsupervised</a:t>
          </a:r>
        </a:p>
      </dsp:txBody>
      <dsp:txXfrm>
        <a:off x="56654" y="1228772"/>
        <a:ext cx="3563266" cy="1007701"/>
      </dsp:txXfrm>
    </dsp:sp>
    <dsp:sp modelId="{D3E5A4E2-5FBE-BB49-84D7-89918F502AC1}">
      <dsp:nvSpPr>
        <dsp:cNvPr id="0" name=""/>
        <dsp:cNvSpPr/>
      </dsp:nvSpPr>
      <dsp:spPr>
        <a:xfrm rot="5400000">
          <a:off x="5385733" y="747199"/>
          <a:ext cx="893383" cy="431598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some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Active learning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Reinforcement learning</a:t>
          </a:r>
        </a:p>
      </dsp:txBody>
      <dsp:txXfrm rot="-5400000">
        <a:off x="3674435" y="2502109"/>
        <a:ext cx="4272369" cy="806161"/>
      </dsp:txXfrm>
    </dsp:sp>
    <dsp:sp modelId="{AEC7898E-B7DC-1B4E-9A16-C924DE306E67}">
      <dsp:nvSpPr>
        <dsp:cNvPr id="0" name=""/>
        <dsp:cNvSpPr/>
      </dsp:nvSpPr>
      <dsp:spPr>
        <a:xfrm>
          <a:off x="2140" y="2346824"/>
          <a:ext cx="3672294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Semi-supervised</a:t>
          </a:r>
        </a:p>
      </dsp:txBody>
      <dsp:txXfrm>
        <a:off x="56654" y="2401338"/>
        <a:ext cx="3563266" cy="1007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BC1282-5AB7-E94D-9649-44D462F2E1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96355-9198-FA4B-9FC0-6A932C8486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32EE4-1BE5-A54A-B7C0-6A0C32DD6315}" type="datetimeFigureOut">
              <a:rPr lang="en-US" smtClean="0"/>
              <a:t>7/15/18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9C2E85-9761-8F4A-853C-44C156B131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C53B9-D6D1-3446-BB32-233F7CFB1F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0871-35BA-9D4C-BCB2-68C5947B8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85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7/15/18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64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ML educational task on old USA census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580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elements of input feature vector must be numbers.</a:t>
            </a:r>
          </a:p>
          <a:p>
            <a:endParaRPr lang="en-US" dirty="0"/>
          </a:p>
          <a:p>
            <a:r>
              <a:rPr lang="en-US" dirty="0"/>
              <a:t>Assign to positions in the vector, not just arbitrary numbers</a:t>
            </a:r>
          </a:p>
          <a:p>
            <a:endParaRPr lang="en-US" dirty="0"/>
          </a:p>
          <a:p>
            <a:r>
              <a:rPr lang="en-US" dirty="0"/>
              <a:t>There are more complex ways of encoding categorical features e.g. embeddings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45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Semi-supervised?? Well, things that don’t neatly fit into one of those buckets or the 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698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554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Hidden layers don’t all have to have the same number of neurons.</a:t>
            </a:r>
          </a:p>
          <a:p>
            <a:endParaRPr lang="en-US" baseline="0" dirty="0"/>
          </a:p>
          <a:p>
            <a:r>
              <a:rPr lang="en-US" baseline="0" dirty="0"/>
              <a:t>Output layer might be more than one.</a:t>
            </a:r>
          </a:p>
          <a:p>
            <a:endParaRPr lang="en-US" baseline="0" dirty="0"/>
          </a:p>
          <a:p>
            <a:r>
              <a:rPr lang="en-US" baseline="0" dirty="0"/>
              <a:t>This diagram shows a MLP for a task like classification, e.g. spam vs. non-spam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91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examples:</a:t>
            </a:r>
          </a:p>
          <a:p>
            <a:endParaRPr lang="en-US" dirty="0"/>
          </a:p>
          <a:p>
            <a:r>
              <a:rPr lang="en-US" dirty="0"/>
              <a:t>Imagine x = longitude, y = latitude</a:t>
            </a:r>
          </a:p>
          <a:p>
            <a:endParaRPr lang="en-US" dirty="0"/>
          </a:p>
          <a:p>
            <a:r>
              <a:rPr lang="en-US" dirty="0"/>
              <a:t>Linearly separable: blue dots = people in USA; green dots = Canada</a:t>
            </a:r>
          </a:p>
          <a:p>
            <a:endParaRPr lang="en-US" dirty="0"/>
          </a:p>
          <a:p>
            <a:r>
              <a:rPr lang="en-US" dirty="0"/>
              <a:t>Non-Linearly separable: blue = people in a city, green = people outside 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18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these activation functions we would just have linear combinations of features and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661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For trivial networks and small data sets you could possibly do this in closed form. But we need algorithms to train.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335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01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For trivial networks and small data sets you could possibly do this in closed form. But we need algorithms to train.</a:t>
            </a:r>
          </a:p>
          <a:p>
            <a:endParaRPr lang="en-US" baseline="0" dirty="0"/>
          </a:p>
          <a:p>
            <a:r>
              <a:rPr lang="en-US" baseline="0" dirty="0"/>
              <a:t>Originally defined per example. Deep Learning usually calculates per mini-batch.</a:t>
            </a:r>
          </a:p>
          <a:p>
            <a:endParaRPr lang="en-US" baseline="0" dirty="0"/>
          </a:p>
          <a:p>
            <a:r>
              <a:rPr lang="en-US" baseline="0" dirty="0"/>
              <a:t>Feed forward using current values of weights and biases.</a:t>
            </a:r>
          </a:p>
          <a:p>
            <a:endParaRPr lang="en-US" baseline="0" dirty="0"/>
          </a:p>
          <a:p>
            <a:r>
              <a:rPr lang="en-US" baseline="0" dirty="0"/>
              <a:t>Only need to shuffle the training data</a:t>
            </a:r>
          </a:p>
          <a:p>
            <a:endParaRPr lang="en-US" baseline="0" dirty="0"/>
          </a:p>
          <a:p>
            <a:r>
              <a:rPr lang="en-US" baseline="0" dirty="0"/>
              <a:t>Note that we move in the opposite direction of the gradient i.e. go left if it’s positive, go right if negative.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3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808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imagine that you have two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8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MLP </a:t>
            </a:r>
            <a:r>
              <a:rPr lang="en-US" err="1"/>
              <a:t>Jupyter</a:t>
            </a:r>
            <a:r>
              <a:rPr lang="en-US"/>
              <a:t> not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369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reddit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662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64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537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70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was created to identify images of cats.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172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12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Audience: better solution for each?</a:t>
            </a:r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i="1" dirty="0"/>
              <a:t>could </a:t>
            </a:r>
            <a:r>
              <a:rPr lang="en-US" i="0" dirty="0"/>
              <a:t>do these with NN e.g. learn an approximation for a numerical solution. But might not be the best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606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Sometimes here people say “ML and DL” as if they were two different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22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956022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908228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7" y="437055"/>
            <a:ext cx="979394" cy="5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39B4E3-077C-9143-966F-2922C8B0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bg1"/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93" r:id="rId13"/>
    <p:sldLayoutId id="2147483694" r:id="rId14"/>
    <p:sldLayoutId id="2147483695" r:id="rId15"/>
    <p:sldLayoutId id="214748368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hyperlink" Target="http://mxnet.io/" TargetMode="External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tiff"/><Relationship Id="rId5" Type="http://schemas.openxmlformats.org/officeDocument/2006/relationships/image" Target="../media/image5.png"/><Relationship Id="rId4" Type="http://schemas.openxmlformats.org/officeDocument/2006/relationships/hyperlink" Target="http://discuss.mxnet.io/" TargetMode="External"/><Relationship Id="rId9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mxnet.io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tif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87898" y="1784658"/>
            <a:ext cx="8064431" cy="1391028"/>
          </a:xfrm>
        </p:spPr>
        <p:txBody>
          <a:bodyPr/>
          <a:lstStyle/>
          <a:p>
            <a:r>
              <a:rPr lang="en-US" dirty="0"/>
              <a:t>Deep Learning 101: Apache MXNet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7898" y="3262483"/>
            <a:ext cx="6041582" cy="487849"/>
          </a:xfrm>
        </p:spPr>
        <p:txBody>
          <a:bodyPr/>
          <a:lstStyle/>
          <a:p>
            <a:r>
              <a:rPr lang="en-US" dirty="0"/>
              <a:t>Simon Corston-Oliver, Amazon AI</a:t>
            </a:r>
          </a:p>
          <a:p>
            <a:r>
              <a:rPr lang="en-US" dirty="0"/>
              <a:t>17 July 2018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3ADCE45-61DC-6542-9DBF-25B7EBBC62B9}"/>
              </a:ext>
            </a:extLst>
          </p:cNvPr>
          <p:cNvSpPr txBox="1">
            <a:spLocks/>
          </p:cNvSpPr>
          <p:nvPr/>
        </p:nvSpPr>
        <p:spPr>
          <a:xfrm>
            <a:off x="487899" y="4417353"/>
            <a:ext cx="8410294" cy="4878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©2018 Amazon Web Services, Inc. or its affiliates,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Situating Deep Learning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0D34BB8-4610-E147-85DB-F85DBCF532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8671204"/>
              </p:ext>
            </p:extLst>
          </p:nvPr>
        </p:nvGraphicFramePr>
        <p:xfrm>
          <a:off x="3593213" y="1042218"/>
          <a:ext cx="5865341" cy="3837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E142860C-68C7-9C45-8DF2-3B8B179B884A}"/>
              </a:ext>
            </a:extLst>
          </p:cNvPr>
          <p:cNvSpPr txBox="1">
            <a:spLocks/>
          </p:cNvSpPr>
          <p:nvPr/>
        </p:nvSpPr>
        <p:spPr>
          <a:xfrm>
            <a:off x="197891" y="761580"/>
            <a:ext cx="4524579" cy="20857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lnSpc>
                <a:spcPts val="3560"/>
              </a:lnSpc>
            </a:pPr>
            <a:r>
              <a:rPr lang="en-US" sz="2400" strike="sngStrike" dirty="0"/>
              <a:t>Can machines think?</a:t>
            </a:r>
          </a:p>
          <a:p>
            <a:pPr>
              <a:lnSpc>
                <a:spcPts val="3560"/>
              </a:lnSpc>
            </a:pPr>
            <a:r>
              <a:rPr lang="en-US" sz="2400" dirty="0"/>
              <a:t>Can machines do what we can? </a:t>
            </a:r>
            <a:br>
              <a:rPr lang="en-US" sz="2400" dirty="0"/>
            </a:br>
            <a:r>
              <a:rPr lang="en-US" sz="2400" dirty="0"/>
              <a:t>(Turing, 1950)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B9CDBB-9EAD-DA4D-BB8B-01B0708EBACE}"/>
              </a:ext>
            </a:extLst>
          </p:cNvPr>
          <p:cNvGrpSpPr/>
          <p:nvPr/>
        </p:nvGrpSpPr>
        <p:grpSpPr>
          <a:xfrm>
            <a:off x="0" y="2961856"/>
            <a:ext cx="4451793" cy="1064321"/>
            <a:chOff x="91433" y="2758999"/>
            <a:chExt cx="4451793" cy="106432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678015C-C9C9-F44F-AF27-5E4B26CD7721}"/>
                </a:ext>
              </a:extLst>
            </p:cNvPr>
            <p:cNvGrpSpPr/>
            <p:nvPr/>
          </p:nvGrpSpPr>
          <p:grpSpPr>
            <a:xfrm>
              <a:off x="1224457" y="2958082"/>
              <a:ext cx="2241755" cy="865238"/>
              <a:chOff x="1179871" y="1012723"/>
              <a:chExt cx="2241755" cy="865238"/>
            </a:xfrm>
            <a:solidFill>
              <a:schemeClr val="tx2">
                <a:lumMod val="50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F869833-D652-B949-BB3E-BE28D7B55E62}"/>
                  </a:ext>
                </a:extLst>
              </p:cNvPr>
              <p:cNvSpPr/>
              <p:nvPr/>
            </p:nvSpPr>
            <p:spPr>
              <a:xfrm>
                <a:off x="1179871" y="1012723"/>
                <a:ext cx="2241755" cy="865238"/>
              </a:xfrm>
              <a:prstGeom prst="rect">
                <a:avLst/>
              </a:prstGeom>
              <a:grpFill/>
              <a:ln>
                <a:solidFill>
                  <a:srgbClr val="009CE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F55DBD-AAEE-1A43-9DA7-D15BC92366A7}"/>
                  </a:ext>
                </a:extLst>
              </p:cNvPr>
              <p:cNvSpPr txBox="1"/>
              <p:nvPr/>
            </p:nvSpPr>
            <p:spPr>
              <a:xfrm>
                <a:off x="1297857" y="1091399"/>
                <a:ext cx="2005781" cy="7078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9CE4"/>
                    </a:solidFill>
                  </a:rPr>
                  <a:t>Machine Learning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CB3512-3C56-CC4F-BCF7-20E9DD9DEBCD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7" y="3164080"/>
              <a:ext cx="738318" cy="1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4818CF5-5BF0-9145-897A-21591DBB81EA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7" y="3630733"/>
              <a:ext cx="738318" cy="1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762F88-7618-0B43-A0F1-774BDB0ED484}"/>
                </a:ext>
              </a:extLst>
            </p:cNvPr>
            <p:cNvCxnSpPr>
              <a:cxnSpLocks/>
            </p:cNvCxnSpPr>
            <p:nvPr/>
          </p:nvCxnSpPr>
          <p:spPr>
            <a:xfrm>
              <a:off x="3475225" y="3390701"/>
              <a:ext cx="321271" cy="0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90708B-F902-A341-9194-B11D6E89ABB0}"/>
                </a:ext>
              </a:extLst>
            </p:cNvPr>
            <p:cNvSpPr/>
            <p:nvPr/>
          </p:nvSpPr>
          <p:spPr>
            <a:xfrm>
              <a:off x="485592" y="2758999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Data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FF1441-9BAD-FA4D-870E-80F8477561DA}"/>
                </a:ext>
              </a:extLst>
            </p:cNvPr>
            <p:cNvSpPr/>
            <p:nvPr/>
          </p:nvSpPr>
          <p:spPr>
            <a:xfrm>
              <a:off x="91433" y="3261401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Answers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460FE56-9E0C-2546-8B7E-880DC1986D12}"/>
                </a:ext>
              </a:extLst>
            </p:cNvPr>
            <p:cNvSpPr/>
            <p:nvPr/>
          </p:nvSpPr>
          <p:spPr>
            <a:xfrm>
              <a:off x="3768655" y="3206035"/>
              <a:ext cx="7745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Rules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553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7B12D31-5D3C-D645-8B8A-B31709E991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B7B12D31-5D3C-D645-8B8A-B31709E991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70B5D8B-9A06-B440-AE55-CEA7055329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A70B5D8B-9A06-B440-AE55-CEA7055329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1C5D250-180A-6542-B9B5-F5D5D11045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01C5D250-180A-6542-B9B5-F5D5D11045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E136-04E6-FF40-B66A-919FE6C8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 Terminology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2D5667-177E-FA4B-AC4E-031F4B19D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55805"/>
              </p:ext>
            </p:extLst>
          </p:nvPr>
        </p:nvGraphicFramePr>
        <p:xfrm>
          <a:off x="837941" y="1417029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Marital status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Occupation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Sex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Bachelors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Adm</a:t>
                      </a:r>
                      <a:r>
                        <a:rPr lang="en-US" sz="1400" dirty="0"/>
                        <a:t>-clerical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Married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Engineering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2BEF07-B7F5-804A-857E-72C2F5CF37AD}"/>
              </a:ext>
            </a:extLst>
          </p:cNvPr>
          <p:cNvSpPr txBox="1"/>
          <p:nvPr/>
        </p:nvSpPr>
        <p:spPr>
          <a:xfrm>
            <a:off x="803189" y="79454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Predict if a person earns &gt;$50K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C206CB-8D72-DA4E-8C8D-DDE89FE90915}"/>
              </a:ext>
            </a:extLst>
          </p:cNvPr>
          <p:cNvSpPr/>
          <p:nvPr/>
        </p:nvSpPr>
        <p:spPr>
          <a:xfrm>
            <a:off x="825249" y="1954488"/>
            <a:ext cx="7554518" cy="436687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2BAC4-1C0F-BC44-8285-2AAC941B887A}"/>
              </a:ext>
            </a:extLst>
          </p:cNvPr>
          <p:cNvSpPr txBox="1"/>
          <p:nvPr/>
        </p:nvSpPr>
        <p:spPr>
          <a:xfrm>
            <a:off x="803189" y="3101546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examples (rows)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4F058-594F-AB44-920A-26703086F283}"/>
              </a:ext>
            </a:extLst>
          </p:cNvPr>
          <p:cNvSpPr/>
          <p:nvPr/>
        </p:nvSpPr>
        <p:spPr>
          <a:xfrm>
            <a:off x="837941" y="1927385"/>
            <a:ext cx="1077356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371EA2-E390-B445-8054-2B420F636535}"/>
              </a:ext>
            </a:extLst>
          </p:cNvPr>
          <p:cNvSpPr/>
          <p:nvPr/>
        </p:nvSpPr>
        <p:spPr>
          <a:xfrm>
            <a:off x="1915297" y="1938612"/>
            <a:ext cx="1077356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6E8280-6C21-3542-BAAF-E0539E43022F}"/>
              </a:ext>
            </a:extLst>
          </p:cNvPr>
          <p:cNvSpPr/>
          <p:nvPr/>
        </p:nvSpPr>
        <p:spPr>
          <a:xfrm>
            <a:off x="2999166" y="1956320"/>
            <a:ext cx="1077356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9BB302-BAFE-E84E-A62E-7D15B5F6ED28}"/>
              </a:ext>
            </a:extLst>
          </p:cNvPr>
          <p:cNvSpPr/>
          <p:nvPr/>
        </p:nvSpPr>
        <p:spPr>
          <a:xfrm>
            <a:off x="4063830" y="1935809"/>
            <a:ext cx="1077356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8C43A3-A282-5D4D-BF40-0D2F6A19B3EC}"/>
              </a:ext>
            </a:extLst>
          </p:cNvPr>
          <p:cNvSpPr/>
          <p:nvPr/>
        </p:nvSpPr>
        <p:spPr>
          <a:xfrm>
            <a:off x="5157133" y="1956319"/>
            <a:ext cx="1080613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34DF00-E495-A74E-891C-FEF3B3213B57}"/>
              </a:ext>
            </a:extLst>
          </p:cNvPr>
          <p:cNvSpPr/>
          <p:nvPr/>
        </p:nvSpPr>
        <p:spPr>
          <a:xfrm>
            <a:off x="6253693" y="1956318"/>
            <a:ext cx="1077356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874C59-DE14-F044-80DF-FA08BD25CF48}"/>
              </a:ext>
            </a:extLst>
          </p:cNvPr>
          <p:cNvSpPr txBox="1"/>
          <p:nvPr/>
        </p:nvSpPr>
        <p:spPr>
          <a:xfrm>
            <a:off x="803188" y="3615679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 features / 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72A69-FFFB-784D-99B6-C8AB67472433}"/>
              </a:ext>
            </a:extLst>
          </p:cNvPr>
          <p:cNvSpPr txBox="1"/>
          <p:nvPr/>
        </p:nvSpPr>
        <p:spPr>
          <a:xfrm>
            <a:off x="803187" y="4042749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Label / ground truth / 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873167-3D9A-4840-AE5F-1B18470AC44B}"/>
              </a:ext>
            </a:extLst>
          </p:cNvPr>
          <p:cNvSpPr/>
          <p:nvPr/>
        </p:nvSpPr>
        <p:spPr>
          <a:xfrm>
            <a:off x="7331049" y="1927384"/>
            <a:ext cx="1077356" cy="445111"/>
          </a:xfrm>
          <a:prstGeom prst="rect">
            <a:avLst/>
          </a:prstGeom>
          <a:solidFill>
            <a:srgbClr val="FFFF00">
              <a:alpha val="3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5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4" grpId="0"/>
      <p:bldP spid="14" grpId="1"/>
      <p:bldP spid="15" grpId="0" animBg="1"/>
      <p:bldP spid="1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E136-04E6-FF40-B66A-919FE6C8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 Terminology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2D5667-177E-FA4B-AC4E-031F4B19D2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7941" y="1417029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Marital status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Occupation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Sex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Bachelors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Adm</a:t>
                      </a:r>
                      <a:r>
                        <a:rPr lang="en-US" sz="1400" dirty="0"/>
                        <a:t>-clerical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Married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Engineering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2BEF07-B7F5-804A-857E-72C2F5CF37AD}"/>
              </a:ext>
            </a:extLst>
          </p:cNvPr>
          <p:cNvSpPr txBox="1"/>
          <p:nvPr/>
        </p:nvSpPr>
        <p:spPr>
          <a:xfrm>
            <a:off x="803189" y="794540"/>
            <a:ext cx="758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One-hot encoding to convert categorical 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371EA2-E390-B445-8054-2B420F636535}"/>
              </a:ext>
            </a:extLst>
          </p:cNvPr>
          <p:cNvSpPr/>
          <p:nvPr/>
        </p:nvSpPr>
        <p:spPr>
          <a:xfrm>
            <a:off x="1915297" y="1938612"/>
            <a:ext cx="1077356" cy="966696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6438014-A9FD-A744-AF97-DF04FB52D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664528"/>
              </p:ext>
            </p:extLst>
          </p:nvPr>
        </p:nvGraphicFramePr>
        <p:xfrm>
          <a:off x="803189" y="3066132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64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Edu_Bachelors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Edu_Masters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Marital_Single</a:t>
                      </a:r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98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60F0526-61A7-1C44-ADCC-245AB9DA9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4383302"/>
              </p:ext>
            </p:extLst>
          </p:nvPr>
        </p:nvGraphicFramePr>
        <p:xfrm>
          <a:off x="518984" y="1082040"/>
          <a:ext cx="7992556" cy="346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" name="Title 1">
            <a:extLst>
              <a:ext uri="{FF2B5EF4-FFF2-40B4-BE49-F238E27FC236}">
                <a16:creationId xmlns:a16="http://schemas.microsoft.com/office/drawing/2014/main" id="{FCC27D26-D177-8D4C-902E-DB0E295E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48" y="173424"/>
            <a:ext cx="9144000" cy="545741"/>
          </a:xfrm>
        </p:spPr>
        <p:txBody>
          <a:bodyPr anchor="ctr">
            <a:noAutofit/>
          </a:bodyPr>
          <a:lstStyle/>
          <a:p>
            <a:pPr algn="ctr"/>
            <a:r>
              <a:rPr lang="en-US" b="1" dirty="0"/>
              <a:t>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4425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797F35-C3A1-3E4A-A665-42EBAB932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3797F35-C3A1-3E4A-A665-42EBAB932F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306598-CA1E-0545-953D-0D2594B256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B306598-CA1E-0545-953D-0D2594B256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DE3896-EDEC-1A47-8D2B-6B6BBD668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33DE3896-EDEC-1A47-8D2B-6B6BBD6684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CF8C7B-D79A-6846-90FA-611E326A7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D4CF8C7B-D79A-6846-90FA-611E326A7A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C7898E-B7DC-1B4E-9A16-C924DE306E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AEC7898E-B7DC-1B4E-9A16-C924DE306E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3E5A4E2-5FBE-BB49-84D7-89918F502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D3E5A4E2-5FBE-BB49-84D7-89918F502A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EFA03C9D-0858-734E-9FC7-507D887179B0}"/>
              </a:ext>
            </a:extLst>
          </p:cNvPr>
          <p:cNvSpPr txBox="1">
            <a:spLocks/>
          </p:cNvSpPr>
          <p:nvPr/>
        </p:nvSpPr>
        <p:spPr>
          <a:xfrm>
            <a:off x="202354" y="1108820"/>
            <a:ext cx="6649859" cy="15186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lnSpc>
                <a:spcPts val="3560"/>
              </a:lnSpc>
            </a:pPr>
            <a:r>
              <a:rPr lang="en-US" sz="2400" dirty="0"/>
              <a:t>Inspired by the brain’s neurons</a:t>
            </a:r>
          </a:p>
          <a:p>
            <a:pPr>
              <a:lnSpc>
                <a:spcPts val="3560"/>
              </a:lnSpc>
            </a:pPr>
            <a:r>
              <a:rPr lang="en-US" sz="2400" dirty="0"/>
              <a:t>We have ~100B of them, and ~1Q Synapses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D790A-5B3C-7942-A6E0-14ECDCF90D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29BE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8995" y="415512"/>
            <a:ext cx="2510036" cy="2510036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B3D2A36-6B63-014F-B0CC-B9C45E81A3EF}"/>
              </a:ext>
            </a:extLst>
          </p:cNvPr>
          <p:cNvGrpSpPr/>
          <p:nvPr/>
        </p:nvGrpSpPr>
        <p:grpSpPr>
          <a:xfrm>
            <a:off x="330198" y="2307967"/>
            <a:ext cx="4802515" cy="2347199"/>
            <a:chOff x="330198" y="2444746"/>
            <a:chExt cx="4802515" cy="221042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0540826-1C05-564A-B3C1-949B932F58E2}"/>
                </a:ext>
              </a:extLst>
            </p:cNvPr>
            <p:cNvGrpSpPr/>
            <p:nvPr/>
          </p:nvGrpSpPr>
          <p:grpSpPr>
            <a:xfrm>
              <a:off x="330198" y="2444746"/>
              <a:ext cx="4802515" cy="2210420"/>
              <a:chOff x="58987" y="2421025"/>
              <a:chExt cx="4802515" cy="221042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A5F1ADD-00C5-9942-AD27-15964ED68AA5}"/>
                  </a:ext>
                </a:extLst>
              </p:cNvPr>
              <p:cNvGrpSpPr/>
              <p:nvPr/>
            </p:nvGrpSpPr>
            <p:grpSpPr>
              <a:xfrm>
                <a:off x="1184545" y="3076017"/>
                <a:ext cx="457200" cy="457200"/>
                <a:chOff x="336788" y="2925547"/>
                <a:chExt cx="457200" cy="45720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71766B0-77E9-344A-B12F-8540E0B8D919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FFB14A-71FC-CB49-BE86-0C32B485E644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w</a:t>
                  </a:r>
                  <a:r>
                    <a:rPr lang="en-US" baseline="-25000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A939B46-48F6-AB4E-856D-183E9EEF81E5}"/>
                  </a:ext>
                </a:extLst>
              </p:cNvPr>
              <p:cNvGrpSpPr/>
              <p:nvPr/>
            </p:nvGrpSpPr>
            <p:grpSpPr>
              <a:xfrm>
                <a:off x="1184545" y="3625131"/>
                <a:ext cx="457200" cy="457200"/>
                <a:chOff x="336788" y="2925547"/>
                <a:chExt cx="457200" cy="457200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1DC24DC5-71A2-5A49-A9A2-5E44C3E338D3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C0FD7F5-9358-C84C-B345-4B9B2E12E1E4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w</a:t>
                  </a:r>
                  <a:r>
                    <a:rPr lang="en-US" baseline="-25000" dirty="0">
                      <a:solidFill>
                        <a:schemeClr val="bg1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CD32A113-80C5-614F-B93A-8EFB15F6852E}"/>
                  </a:ext>
                </a:extLst>
              </p:cNvPr>
              <p:cNvGrpSpPr/>
              <p:nvPr/>
            </p:nvGrpSpPr>
            <p:grpSpPr>
              <a:xfrm>
                <a:off x="1184545" y="4174245"/>
                <a:ext cx="457200" cy="457200"/>
                <a:chOff x="336788" y="2925547"/>
                <a:chExt cx="457200" cy="45720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EE17121D-42DF-2346-B8E1-75E28D556E3E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F8A291D-232F-9440-91A5-8787B559AF57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bg1"/>
                      </a:solidFill>
                    </a:rPr>
                    <a:t>w</a:t>
                  </a:r>
                  <a:r>
                    <a:rPr lang="en-US" baseline="-25000" dirty="0" err="1">
                      <a:solidFill>
                        <a:schemeClr val="bg1"/>
                      </a:solidFill>
                    </a:rPr>
                    <a:t>n</a:t>
                  </a:r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F2D6AD0-66C9-F64E-A488-6730CD917381}"/>
                  </a:ext>
                </a:extLst>
              </p:cNvPr>
              <p:cNvSpPr txBox="1"/>
              <p:nvPr/>
            </p:nvSpPr>
            <p:spPr>
              <a:xfrm>
                <a:off x="276064" y="3119951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E076A17-0044-9A4C-8461-108F8EB72DE6}"/>
                  </a:ext>
                </a:extLst>
              </p:cNvPr>
              <p:cNvSpPr txBox="1"/>
              <p:nvPr/>
            </p:nvSpPr>
            <p:spPr>
              <a:xfrm>
                <a:off x="265262" y="3647279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30F832E-F3C5-7047-B000-B8B7A3D108A6}"/>
                  </a:ext>
                </a:extLst>
              </p:cNvPr>
              <p:cNvSpPr txBox="1"/>
              <p:nvPr/>
            </p:nvSpPr>
            <p:spPr>
              <a:xfrm>
                <a:off x="267692" y="4218179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</a:rPr>
                  <a:t>x</a:t>
                </a:r>
                <a:r>
                  <a:rPr lang="en-US" baseline="-25000" dirty="0" err="1">
                    <a:solidFill>
                      <a:schemeClr val="bg1"/>
                    </a:solidFill>
                  </a:rPr>
                  <a:t>n</a:t>
                </a:r>
                <a:endParaRPr lang="en-US" baseline="-250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931DD8A9-AE28-E447-ABA3-37B2858407BD}"/>
                  </a:ext>
                </a:extLst>
              </p:cNvPr>
              <p:cNvGrpSpPr/>
              <p:nvPr/>
            </p:nvGrpSpPr>
            <p:grpSpPr>
              <a:xfrm>
                <a:off x="2173556" y="3433022"/>
                <a:ext cx="817355" cy="815669"/>
                <a:chOff x="336788" y="2925545"/>
                <a:chExt cx="457200" cy="457200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A616AF62-BBE7-7E46-AF06-2A0CC3CF5C43}"/>
                    </a:ext>
                  </a:extLst>
                </p:cNvPr>
                <p:cNvSpPr/>
                <p:nvPr/>
              </p:nvSpPr>
              <p:spPr>
                <a:xfrm>
                  <a:off x="336788" y="2925545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88B714E-3674-904C-9AF7-0DEFE58A1226}"/>
                    </a:ext>
                  </a:extLst>
                </p:cNvPr>
                <p:cNvSpPr txBox="1"/>
                <p:nvPr/>
              </p:nvSpPr>
              <p:spPr>
                <a:xfrm>
                  <a:off x="427839" y="2961419"/>
                  <a:ext cx="190714" cy="362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 err="1">
                      <a:solidFill>
                        <a:schemeClr val="bg1"/>
                      </a:solidFill>
                    </a:rPr>
                    <a:t>Σ</a:t>
                  </a:r>
                  <a:endParaRPr lang="en-US" sz="40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4B909B7-820B-F64E-B9C4-F1CF76407BDE}"/>
                  </a:ext>
                </a:extLst>
              </p:cNvPr>
              <p:cNvGrpSpPr/>
              <p:nvPr/>
            </p:nvGrpSpPr>
            <p:grpSpPr>
              <a:xfrm>
                <a:off x="3463654" y="3533220"/>
                <a:ext cx="514800" cy="545685"/>
                <a:chOff x="3386986" y="3508405"/>
                <a:chExt cx="514800" cy="556093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98C5C41-E917-F746-B2DA-D149D931177B}"/>
                    </a:ext>
                  </a:extLst>
                </p:cNvPr>
                <p:cNvSpPr/>
                <p:nvPr/>
              </p:nvSpPr>
              <p:spPr>
                <a:xfrm>
                  <a:off x="3386986" y="3587596"/>
                  <a:ext cx="419050" cy="476902"/>
                </a:xfrm>
                <a:prstGeom prst="rect">
                  <a:avLst/>
                </a:prstGeom>
                <a:noFill/>
                <a:ln w="19050">
                  <a:solidFill>
                    <a:srgbClr val="029BE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54D94B-20A1-4847-8E0C-1048011F4756}"/>
                    </a:ext>
                  </a:extLst>
                </p:cNvPr>
                <p:cNvSpPr txBox="1"/>
                <p:nvPr/>
              </p:nvSpPr>
              <p:spPr>
                <a:xfrm>
                  <a:off x="3386986" y="3508405"/>
                  <a:ext cx="514800" cy="5332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φ</a:t>
                  </a:r>
                  <a:endParaRPr lang="en-US" sz="4000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D32F786-888D-7549-9F4E-F9BC235F06C5}"/>
                  </a:ext>
                </a:extLst>
              </p:cNvPr>
              <p:cNvCxnSpPr>
                <a:stCxn id="53" idx="3"/>
                <a:endCxn id="41" idx="2"/>
              </p:cNvCxnSpPr>
              <p:nvPr/>
            </p:nvCxnSpPr>
            <p:spPr>
              <a:xfrm>
                <a:off x="661106" y="3304617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68FB90B-21E4-414C-8CCE-FEBBBA58BA43}"/>
                  </a:ext>
                </a:extLst>
              </p:cNvPr>
              <p:cNvCxnSpPr/>
              <p:nvPr/>
            </p:nvCxnSpPr>
            <p:spPr>
              <a:xfrm>
                <a:off x="650304" y="3848486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45FA952A-AAB0-B04C-8EC6-33C4BF0D7892}"/>
                  </a:ext>
                </a:extLst>
              </p:cNvPr>
              <p:cNvCxnSpPr/>
              <p:nvPr/>
            </p:nvCxnSpPr>
            <p:spPr>
              <a:xfrm>
                <a:off x="650303" y="4402845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A6C1F2D-BF47-1743-8950-DD31CF3E740F}"/>
                  </a:ext>
                </a:extLst>
              </p:cNvPr>
              <p:cNvCxnSpPr>
                <a:cxnSpLocks/>
                <a:stCxn id="41" idx="6"/>
                <a:endCxn id="59" idx="1"/>
              </p:cNvCxnSpPr>
              <p:nvPr/>
            </p:nvCxnSpPr>
            <p:spPr>
              <a:xfrm>
                <a:off x="1641745" y="3304617"/>
                <a:ext cx="651510" cy="247854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B59EFA8A-491D-194F-A9F6-0F65CDB5BE77}"/>
                  </a:ext>
                </a:extLst>
              </p:cNvPr>
              <p:cNvCxnSpPr>
                <a:cxnSpLocks/>
                <a:stCxn id="45" idx="6"/>
                <a:endCxn id="59" idx="2"/>
              </p:cNvCxnSpPr>
              <p:nvPr/>
            </p:nvCxnSpPr>
            <p:spPr>
              <a:xfrm flipV="1">
                <a:off x="1641745" y="3840853"/>
                <a:ext cx="531811" cy="12878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38A7879-9EA5-5842-B6B3-6DF1679FC993}"/>
                  </a:ext>
                </a:extLst>
              </p:cNvPr>
              <p:cNvCxnSpPr>
                <a:cxnSpLocks/>
                <a:stCxn id="50" idx="6"/>
                <a:endCxn id="59" idx="3"/>
              </p:cNvCxnSpPr>
              <p:nvPr/>
            </p:nvCxnSpPr>
            <p:spPr>
              <a:xfrm flipV="1">
                <a:off x="1641745" y="4129235"/>
                <a:ext cx="651510" cy="27361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928088D2-CED9-DB49-BCB9-36D1E78FE8F4}"/>
                  </a:ext>
                </a:extLst>
              </p:cNvPr>
              <p:cNvCxnSpPr>
                <a:cxnSpLocks/>
                <a:stCxn id="59" idx="6"/>
                <a:endCxn id="21" idx="1"/>
              </p:cNvCxnSpPr>
              <p:nvPr/>
            </p:nvCxnSpPr>
            <p:spPr>
              <a:xfrm>
                <a:off x="2990911" y="3840857"/>
                <a:ext cx="472743" cy="406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F4938FBA-4487-AF4C-8695-93137BD94673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3882704" y="3844917"/>
                <a:ext cx="438994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9ED7DC-045F-2D48-BEC9-894A20CB1FB2}"/>
                  </a:ext>
                </a:extLst>
              </p:cNvPr>
              <p:cNvSpPr txBox="1"/>
              <p:nvPr/>
            </p:nvSpPr>
            <p:spPr>
              <a:xfrm>
                <a:off x="58987" y="2459257"/>
                <a:ext cx="846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</a:rPr>
                  <a:t>Inputs</a:t>
                </a:r>
                <a:endParaRPr lang="en-US" i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D01D4C6-C5E3-314B-A3B3-ECEDCAED4509}"/>
                  </a:ext>
                </a:extLst>
              </p:cNvPr>
              <p:cNvSpPr txBox="1"/>
              <p:nvPr/>
            </p:nvSpPr>
            <p:spPr>
              <a:xfrm>
                <a:off x="854354" y="2472968"/>
                <a:ext cx="1064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</a:rPr>
                  <a:t>Weights</a:t>
                </a:r>
                <a:endParaRPr lang="en-US" i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6E45B37-A983-2448-8D63-7162732D72ED}"/>
                  </a:ext>
                </a:extLst>
              </p:cNvPr>
              <p:cNvSpPr txBox="1"/>
              <p:nvPr/>
            </p:nvSpPr>
            <p:spPr>
              <a:xfrm>
                <a:off x="2956541" y="2421025"/>
                <a:ext cx="1365157" cy="34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chemeClr val="bg1"/>
                    </a:solidFill>
                  </a:rPr>
                  <a:t>Activation</a:t>
                </a:r>
                <a:endParaRPr lang="en-US" i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76A3AAF-2E28-2642-B730-89BCA1026997}"/>
                  </a:ext>
                </a:extLst>
              </p:cNvPr>
              <p:cNvSpPr txBox="1"/>
              <p:nvPr/>
            </p:nvSpPr>
            <p:spPr>
              <a:xfrm>
                <a:off x="4346702" y="3552691"/>
                <a:ext cx="51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𝑦</a:t>
                </a: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0C6ABA1-0B1B-6F4C-9428-3C5CA0BF01C4}"/>
                </a:ext>
              </a:extLst>
            </p:cNvPr>
            <p:cNvSpPr txBox="1"/>
            <p:nvPr/>
          </p:nvSpPr>
          <p:spPr>
            <a:xfrm rot="5400000">
              <a:off x="552648" y="401011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…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D0EDA1-B795-6747-B645-AACD82755676}"/>
                  </a:ext>
                </a:extLst>
              </p:cNvPr>
              <p:cNvSpPr txBox="1"/>
              <p:nvPr/>
            </p:nvSpPr>
            <p:spPr>
              <a:xfrm>
                <a:off x="5281923" y="3119631"/>
                <a:ext cx="3351331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D0EDA1-B795-6747-B645-AACD8275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923" y="3119631"/>
                <a:ext cx="3351331" cy="1225015"/>
              </a:xfrm>
              <a:prstGeom prst="rect">
                <a:avLst/>
              </a:prstGeom>
              <a:blipFill>
                <a:blip r:embed="rId5"/>
                <a:stretch>
                  <a:fillRect l="-1880" t="-113265" r="-376" b="-16530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le 1">
            <a:extLst>
              <a:ext uri="{FF2B5EF4-FFF2-40B4-BE49-F238E27FC236}">
                <a16:creationId xmlns:a16="http://schemas.microsoft.com/office/drawing/2014/main" id="{B40C754E-73E1-4E4C-B139-933BF79A8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(Artificial) Neural Networks (ANN)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DF0CFA1-8370-AD4B-826E-0369AD449F2E}"/>
              </a:ext>
            </a:extLst>
          </p:cNvPr>
          <p:cNvSpPr/>
          <p:nvPr/>
        </p:nvSpPr>
        <p:spPr>
          <a:xfrm>
            <a:off x="2638512" y="2755858"/>
            <a:ext cx="457200" cy="457200"/>
          </a:xfrm>
          <a:prstGeom prst="ellipse">
            <a:avLst/>
          </a:prstGeom>
          <a:noFill/>
          <a:ln w="25400" cap="flat" cmpd="sng" algn="ctr">
            <a:solidFill>
              <a:srgbClr val="029BE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6595A2-3031-B948-A106-83F380795067}"/>
              </a:ext>
            </a:extLst>
          </p:cNvPr>
          <p:cNvSpPr txBox="1"/>
          <p:nvPr/>
        </p:nvSpPr>
        <p:spPr>
          <a:xfrm>
            <a:off x="2710659" y="27930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D4065E3-E442-6A42-88D2-6DD82383590B}"/>
              </a:ext>
            </a:extLst>
          </p:cNvPr>
          <p:cNvCxnSpPr>
            <a:cxnSpLocks/>
            <a:stCxn id="46" idx="4"/>
            <a:endCxn id="59" idx="0"/>
          </p:cNvCxnSpPr>
          <p:nvPr/>
        </p:nvCxnSpPr>
        <p:spPr>
          <a:xfrm flipH="1">
            <a:off x="2853445" y="3213058"/>
            <a:ext cx="13667" cy="169528"/>
          </a:xfrm>
          <a:prstGeom prst="straightConnector1">
            <a:avLst/>
          </a:prstGeom>
          <a:ln>
            <a:solidFill>
              <a:srgbClr val="029BE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B6A15E8-2E13-AD43-9A3B-8DB8946799AB}"/>
              </a:ext>
            </a:extLst>
          </p:cNvPr>
          <p:cNvSpPr txBox="1"/>
          <p:nvPr/>
        </p:nvSpPr>
        <p:spPr>
          <a:xfrm>
            <a:off x="2512333" y="2301762"/>
            <a:ext cx="69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Bias</a:t>
            </a:r>
            <a:endParaRPr lang="en-US" i="1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89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  <p:bldP spid="106" grpId="0" animBg="1"/>
      <p:bldP spid="46" grpId="0" animBg="1"/>
      <p:bldP spid="49" grpId="0"/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Deep Neural Networks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EFA03C9D-0858-734E-9FC7-507D887179B0}"/>
              </a:ext>
            </a:extLst>
          </p:cNvPr>
          <p:cNvSpPr txBox="1">
            <a:spLocks/>
          </p:cNvSpPr>
          <p:nvPr/>
        </p:nvSpPr>
        <p:spPr>
          <a:xfrm>
            <a:off x="202355" y="1108820"/>
            <a:ext cx="3114428" cy="3400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Non-linear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Hierarchical </a:t>
            </a:r>
            <a:br>
              <a:rPr lang="en-US" sz="2400" dirty="0"/>
            </a:br>
            <a:r>
              <a:rPr lang="en-US" sz="2400" dirty="0"/>
              <a:t>feature learning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Scalable architecture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ADE543-F47D-0648-AA59-E95B95C8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783" y="1277208"/>
            <a:ext cx="5457397" cy="2676954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E50CFF9E-C0B7-4F42-960F-C9CC0FCD3FB6}"/>
              </a:ext>
            </a:extLst>
          </p:cNvPr>
          <p:cNvSpPr txBox="1">
            <a:spLocks/>
          </p:cNvSpPr>
          <p:nvPr/>
        </p:nvSpPr>
        <p:spPr>
          <a:xfrm>
            <a:off x="3316782" y="3885152"/>
            <a:ext cx="5457397" cy="692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n-US" sz="2400" dirty="0"/>
              <a:t>A Multilayer Perceptron (MLP)</a:t>
            </a:r>
          </a:p>
        </p:txBody>
      </p:sp>
    </p:spTree>
    <p:extLst>
      <p:ext uri="{BB962C8B-B14F-4D97-AF65-F5344CB8AC3E}">
        <p14:creationId xmlns:p14="http://schemas.microsoft.com/office/powerpoint/2010/main" val="215546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98500"/>
            <a:ext cx="9004300" cy="37465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Linear and non-linear separability</a:t>
            </a:r>
          </a:p>
        </p:txBody>
      </p:sp>
    </p:spTree>
    <p:extLst>
      <p:ext uri="{BB962C8B-B14F-4D97-AF65-F5344CB8AC3E}">
        <p14:creationId xmlns:p14="http://schemas.microsoft.com/office/powerpoint/2010/main" val="103762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1339-E962-0F49-A62A-75B823CEC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712967"/>
          </a:xfrm>
        </p:spPr>
        <p:txBody>
          <a:bodyPr/>
          <a:lstStyle/>
          <a:p>
            <a:pPr algn="ctr"/>
            <a:r>
              <a:rPr lang="en-US" b="1" dirty="0"/>
              <a:t>Activation Functions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0805E-9F4B-214B-AA87-502AB252B42C}"/>
              </a:ext>
            </a:extLst>
          </p:cNvPr>
          <p:cNvSpPr/>
          <p:nvPr/>
        </p:nvSpPr>
        <p:spPr>
          <a:xfrm>
            <a:off x="444843" y="827903"/>
            <a:ext cx="809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Determine how the neuron fires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Represent non-linearity</a:t>
            </a:r>
          </a:p>
        </p:txBody>
      </p:sp>
      <p:pic>
        <p:nvPicPr>
          <p:cNvPr id="3074" name="Picture 2" descr="https://www.learnopencv.com/wp-content/uploads/2017/10/relu-activation-function-1.png">
            <a:extLst>
              <a:ext uri="{FF2B5EF4-FFF2-40B4-BE49-F238E27FC236}">
                <a16:creationId xmlns:a16="http://schemas.microsoft.com/office/drawing/2014/main" id="{16D67B3F-ACA5-D14B-84A8-13D35AC93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84" y="1658899"/>
            <a:ext cx="4108622" cy="296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learnopencv.com/wp-content/uploads/2017/10/sigmoid-activation-function.png">
            <a:extLst>
              <a:ext uri="{FF2B5EF4-FFF2-40B4-BE49-F238E27FC236}">
                <a16:creationId xmlns:a16="http://schemas.microsoft.com/office/drawing/2014/main" id="{A1ABA944-CDE4-E045-8160-F75AA3241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89" y="1658899"/>
            <a:ext cx="4108622" cy="2962527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524CDB-065F-2245-B40C-9E946ADADB1A}"/>
                  </a:ext>
                </a:extLst>
              </p:cNvPr>
              <p:cNvSpPr txBox="1"/>
              <p:nvPr/>
            </p:nvSpPr>
            <p:spPr>
              <a:xfrm>
                <a:off x="5409399" y="359178"/>
                <a:ext cx="3631084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524CDB-065F-2245-B40C-9E946ADAD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399" y="359178"/>
                <a:ext cx="3631084" cy="1225015"/>
              </a:xfrm>
              <a:prstGeom prst="rect">
                <a:avLst/>
              </a:prstGeom>
              <a:blipFill>
                <a:blip r:embed="rId5"/>
                <a:stretch>
                  <a:fillRect t="-111111" b="-16363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317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1339-E962-0F49-A62A-75B823CEC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712967"/>
          </a:xfrm>
        </p:spPr>
        <p:txBody>
          <a:bodyPr/>
          <a:lstStyle/>
          <a:p>
            <a:pPr algn="ctr"/>
            <a:r>
              <a:rPr lang="en-US" b="1" dirty="0"/>
              <a:t>Bias term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0805E-9F4B-214B-AA87-502AB252B42C}"/>
              </a:ext>
            </a:extLst>
          </p:cNvPr>
          <p:cNvSpPr/>
          <p:nvPr/>
        </p:nvSpPr>
        <p:spPr>
          <a:xfrm>
            <a:off x="444843" y="827903"/>
            <a:ext cx="809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Each neuron has a bias associated with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Moves the activation left or right on x-axis</a:t>
            </a:r>
          </a:p>
        </p:txBody>
      </p:sp>
      <p:pic>
        <p:nvPicPr>
          <p:cNvPr id="3078" name="Picture 6" descr="https://www.learnopencv.com/wp-content/uploads/2017/10/sigmoid-activation-function.png">
            <a:extLst>
              <a:ext uri="{FF2B5EF4-FFF2-40B4-BE49-F238E27FC236}">
                <a16:creationId xmlns:a16="http://schemas.microsoft.com/office/drawing/2014/main" id="{A1ABA944-CDE4-E045-8160-F75AA3241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4" y="1658900"/>
            <a:ext cx="4108622" cy="2962527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C0B9DC-DAAA-534D-A054-D8ADE3D7DFE3}"/>
                  </a:ext>
                </a:extLst>
              </p:cNvPr>
              <p:cNvSpPr txBox="1"/>
              <p:nvPr/>
            </p:nvSpPr>
            <p:spPr>
              <a:xfrm>
                <a:off x="5512916" y="3119631"/>
                <a:ext cx="3631084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C0B9DC-DAAA-534D-A054-D8ADE3D7D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916" y="3119631"/>
                <a:ext cx="3631084" cy="1225015"/>
              </a:xfrm>
              <a:prstGeom prst="rect">
                <a:avLst/>
              </a:prstGeom>
              <a:blipFill>
                <a:blip r:embed="rId3"/>
                <a:stretch>
                  <a:fillRect t="-113265" b="-16530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263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EB5A-00B1-7D4F-8A0A-050E7082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Parameters and Hyperparameters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5BEDB2-B7AF-D445-90F0-2E557FA5EFC3}"/>
              </a:ext>
            </a:extLst>
          </p:cNvPr>
          <p:cNvSpPr txBox="1">
            <a:spLocks/>
          </p:cNvSpPr>
          <p:nvPr/>
        </p:nvSpPr>
        <p:spPr>
          <a:xfrm>
            <a:off x="336789" y="768032"/>
            <a:ext cx="8205304" cy="355392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Parameters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Numeric values in the model: weights and biases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Learned during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Hyperparameters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Values set for the training session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Numeric e.g. mini-batch size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Non-numeric e.g. which algorithm to use for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Hyperparameter optimization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Outer layer of learning / searching for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307723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ADE3-24FF-EB4C-83B6-74B991B7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Self-introduction: Simon Corston-Oliver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818138-0154-4C4E-B0FC-6704AED2D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1798" y="947866"/>
            <a:ext cx="2368550" cy="35528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1AAF07-603C-664F-B91D-109D3D660563}"/>
              </a:ext>
            </a:extLst>
          </p:cNvPr>
          <p:cNvSpPr txBox="1"/>
          <p:nvPr/>
        </p:nvSpPr>
        <p:spPr>
          <a:xfrm>
            <a:off x="2995575" y="947866"/>
            <a:ext cx="6148425" cy="1698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AI, Deep Engine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Computational Linguist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Python aficionado</a:t>
            </a:r>
          </a:p>
        </p:txBody>
      </p:sp>
    </p:spTree>
    <p:extLst>
      <p:ext uri="{BB962C8B-B14F-4D97-AF65-F5344CB8AC3E}">
        <p14:creationId xmlns:p14="http://schemas.microsoft.com/office/powerpoint/2010/main" val="181157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Training to estimate parameters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ADE543-F47D-0648-AA59-E95B95C8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89" y="1042217"/>
            <a:ext cx="2974822" cy="3257933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E50CFF9E-C0B7-4F42-960F-C9CC0FCD3FB6}"/>
              </a:ext>
            </a:extLst>
          </p:cNvPr>
          <p:cNvSpPr txBox="1">
            <a:spLocks/>
          </p:cNvSpPr>
          <p:nvPr/>
        </p:nvSpPr>
        <p:spPr>
          <a:xfrm>
            <a:off x="3311611" y="1042216"/>
            <a:ext cx="5537420" cy="35544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One parameter per connection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One bias per neuron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Find the values that minimize the loss on training data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479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0325-D213-4A4D-9553-770E79BE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Accuracy vs.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F61E-2A2A-D445-A6B5-A42891D44E33}"/>
              </a:ext>
            </a:extLst>
          </p:cNvPr>
          <p:cNvSpPr txBox="1">
            <a:spLocks/>
          </p:cNvSpPr>
          <p:nvPr/>
        </p:nvSpPr>
        <p:spPr>
          <a:xfrm>
            <a:off x="336789" y="768032"/>
            <a:ext cx="8205304" cy="355392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Accuracy: A percentage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Correct or not per example; Not differentiable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Loss: calculated during training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How far off is the current model?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Continuous value. Differentiable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Common loss functions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Mean squared error (regression)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Cross entropy: log of difference in probability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During training, minimize loss with an optimizer</a:t>
            </a:r>
          </a:p>
        </p:txBody>
      </p:sp>
    </p:spTree>
    <p:extLst>
      <p:ext uri="{BB962C8B-B14F-4D97-AF65-F5344CB8AC3E}">
        <p14:creationId xmlns:p14="http://schemas.microsoft.com/office/powerpoint/2010/main" val="248173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Basic Optimizer: Stochastic Gradient Descent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ADE543-F47D-0648-AA59-E95B95C8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89" y="1042217"/>
            <a:ext cx="2974822" cy="3257933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E50CFF9E-C0B7-4F42-960F-C9CC0FCD3FB6}"/>
              </a:ext>
            </a:extLst>
          </p:cNvPr>
          <p:cNvSpPr txBox="1">
            <a:spLocks/>
          </p:cNvSpPr>
          <p:nvPr/>
        </p:nvSpPr>
        <p:spPr>
          <a:xfrm>
            <a:off x="3311611" y="947611"/>
            <a:ext cx="5537420" cy="38344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Init</a:t>
            </a:r>
            <a:r>
              <a:rPr lang="en-US" sz="1800" dirty="0"/>
              <a:t> </a:t>
            </a:r>
            <a:r>
              <a:rPr lang="en-US" sz="1800" dirty="0" err="1"/>
              <a:t>params</a:t>
            </a:r>
            <a:r>
              <a:rPr lang="en-US" sz="1800" dirty="0"/>
              <a:t>. Choose learning rate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Divide data: train, validate, test. Shuffle training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For each training example:</a:t>
            </a:r>
          </a:p>
          <a:p>
            <a:pPr marL="800100" lvl="1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Feed forward, calculate output</a:t>
            </a:r>
          </a:p>
          <a:p>
            <a:pPr marL="800100" lvl="1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Compare to truth, calculate loss</a:t>
            </a:r>
          </a:p>
          <a:p>
            <a:pPr marL="800100" lvl="1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Calc. gradient for loss for each parameter</a:t>
            </a:r>
          </a:p>
          <a:p>
            <a:pPr lvl="1">
              <a:lnSpc>
                <a:spcPts val="3560"/>
              </a:lnSpc>
            </a:pPr>
            <a:r>
              <a:rPr lang="en-US" sz="1600" dirty="0">
                <a:solidFill>
                  <a:schemeClr val="accent1"/>
                </a:solidFill>
              </a:rPr>
              <a:t>	</a:t>
            </a:r>
            <a:r>
              <a:rPr lang="en-US" sz="1600" dirty="0" err="1">
                <a:solidFill>
                  <a:schemeClr val="accent1"/>
                </a:solidFill>
              </a:rPr>
              <a:t>param</a:t>
            </a:r>
            <a:r>
              <a:rPr lang="en-US" sz="1600" dirty="0">
                <a:solidFill>
                  <a:schemeClr val="accent1"/>
                </a:solidFill>
              </a:rPr>
              <a:t> = </a:t>
            </a:r>
            <a:r>
              <a:rPr lang="en-US" sz="1600" dirty="0" err="1">
                <a:solidFill>
                  <a:schemeClr val="accent1"/>
                </a:solidFill>
              </a:rPr>
              <a:t>param</a:t>
            </a:r>
            <a:r>
              <a:rPr lang="en-US" sz="1600" dirty="0">
                <a:solidFill>
                  <a:schemeClr val="accent1"/>
                </a:solidFill>
              </a:rPr>
              <a:t> – </a:t>
            </a:r>
            <a:r>
              <a:rPr lang="en-US" sz="1600" dirty="0" err="1">
                <a:solidFill>
                  <a:schemeClr val="accent1"/>
                </a:solidFill>
              </a:rPr>
              <a:t>learning_rate</a:t>
            </a:r>
            <a:r>
              <a:rPr lang="en-US" sz="1600" dirty="0">
                <a:solidFill>
                  <a:schemeClr val="accent1"/>
                </a:solidFill>
              </a:rPr>
              <a:t> *gradient</a:t>
            </a:r>
          </a:p>
          <a:p>
            <a:pPr>
              <a:lnSpc>
                <a:spcPts val="3560"/>
              </a:lnSpc>
            </a:pPr>
            <a:endParaRPr lang="en-US" sz="2400" dirty="0"/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176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Stochastic Gradient Descent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3569918"/>
            <a:ext cx="8205304" cy="9933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Take a series of steps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Specify a learning rate</a:t>
            </a:r>
          </a:p>
        </p:txBody>
      </p:sp>
      <p:pic>
        <p:nvPicPr>
          <p:cNvPr id="1026" name="Picture 2" descr="ttp://blog.datumbox.com/wp-content/uploads/2013/10/gradient-desc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548" y="616307"/>
            <a:ext cx="5420567" cy="282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405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A236A-95C1-BD40-81DB-24F62634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Show me some code!</a:t>
            </a:r>
          </a:p>
        </p:txBody>
      </p:sp>
    </p:spTree>
    <p:extLst>
      <p:ext uri="{BB962C8B-B14F-4D97-AF65-F5344CB8AC3E}">
        <p14:creationId xmlns:p14="http://schemas.microsoft.com/office/powerpoint/2010/main" val="2207111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32238" y="128506"/>
            <a:ext cx="6314303" cy="1237613"/>
          </a:xfrm>
        </p:spPr>
        <p:txBody>
          <a:bodyPr anchor="ctr">
            <a:normAutofit/>
          </a:bodyPr>
          <a:lstStyle/>
          <a:p>
            <a:pPr algn="ctr"/>
            <a:r>
              <a:rPr lang="en-US" sz="2400" dirty="0">
                <a:hlinkClick r:id="rId3"/>
              </a:rPr>
              <a:t>http://mxnet.io</a:t>
            </a:r>
            <a:endParaRPr lang="en-US" sz="2400" dirty="0"/>
          </a:p>
          <a:p>
            <a:pPr algn="ctr"/>
            <a:r>
              <a:rPr lang="en-US" sz="2400" dirty="0">
                <a:hlinkClick r:id="rId4"/>
              </a:rPr>
              <a:t>http://discuss.mxnet.io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E6EB2-4AA9-9645-AFAD-201528356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5" y="128506"/>
            <a:ext cx="1247303" cy="1247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AEC672-67E7-5449-8C2A-045D5581E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2222" y="1979629"/>
            <a:ext cx="1189037" cy="1118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6A9D47-2772-5B4D-9129-8AEF1C517D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89" r="20753"/>
          <a:stretch/>
        </p:blipFill>
        <p:spPr>
          <a:xfrm>
            <a:off x="5035552" y="1979629"/>
            <a:ext cx="1128944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777D56-1D0E-FB4A-AEBF-4F4CA07E7B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759"/>
          <a:stretch/>
        </p:blipFill>
        <p:spPr>
          <a:xfrm>
            <a:off x="6964760" y="2021498"/>
            <a:ext cx="1212385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0AF2A1-F37E-4E44-943B-8C6AA091262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5846" y="1988467"/>
            <a:ext cx="1189037" cy="11011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6D2AB0-D0E2-434D-B5C2-0B81B878A6F4}"/>
              </a:ext>
            </a:extLst>
          </p:cNvPr>
          <p:cNvSpPr txBox="1"/>
          <p:nvPr/>
        </p:nvSpPr>
        <p:spPr>
          <a:xfrm>
            <a:off x="453859" y="3173938"/>
            <a:ext cx="2211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44E59-D95D-9045-A3E7-88646F143264}"/>
              </a:ext>
            </a:extLst>
          </p:cNvPr>
          <p:cNvSpPr txBox="1"/>
          <p:nvPr/>
        </p:nvSpPr>
        <p:spPr>
          <a:xfrm>
            <a:off x="2411442" y="3177046"/>
            <a:ext cx="2256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@</a:t>
            </a: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C5CCD3-0EFC-184E-B68B-97CDDBE80BA7}"/>
              </a:ext>
            </a:extLst>
          </p:cNvPr>
          <p:cNvSpPr txBox="1"/>
          <p:nvPr/>
        </p:nvSpPr>
        <p:spPr>
          <a:xfrm>
            <a:off x="4560930" y="3164498"/>
            <a:ext cx="2078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@</a:t>
            </a: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DE5764-285E-6A45-9338-69112F778577}"/>
              </a:ext>
            </a:extLst>
          </p:cNvPr>
          <p:cNvSpPr txBox="1"/>
          <p:nvPr/>
        </p:nvSpPr>
        <p:spPr>
          <a:xfrm>
            <a:off x="6882414" y="3178214"/>
            <a:ext cx="137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/r/</a:t>
            </a: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45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CA2B891-4B53-464F-9FB7-C1DDF623A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0972799" y="10791680"/>
            <a:ext cx="2743201" cy="16368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8496DA-8184-444D-A40A-40F39C2FE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1125199" y="10944080"/>
            <a:ext cx="2743201" cy="163685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E749BBA-35B7-4B4A-A0E0-6CF7C024FDDA}"/>
              </a:ext>
            </a:extLst>
          </p:cNvPr>
          <p:cNvSpPr txBox="1">
            <a:spLocks/>
          </p:cNvSpPr>
          <p:nvPr/>
        </p:nvSpPr>
        <p:spPr>
          <a:xfrm>
            <a:off x="631757" y="114934"/>
            <a:ext cx="8512243" cy="927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1" dirty="0"/>
              <a:t>Apache MXNet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2451A-31AB-6E41-BB59-24D451B9EF8E}"/>
              </a:ext>
            </a:extLst>
          </p:cNvPr>
          <p:cNvSpPr txBox="1"/>
          <p:nvPr/>
        </p:nvSpPr>
        <p:spPr>
          <a:xfrm>
            <a:off x="631757" y="1174193"/>
            <a:ext cx="6148425" cy="336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 (incubating) open source project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Framework for NNs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Created by academia (CMU and UW)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Adopted by AWS as DNN framework of choice, Nov 2016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Widely used within Amazon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206B53-457C-8545-B063-24A2B2611E54}"/>
              </a:ext>
            </a:extLst>
          </p:cNvPr>
          <p:cNvGrpSpPr/>
          <p:nvPr/>
        </p:nvGrpSpPr>
        <p:grpSpPr>
          <a:xfrm>
            <a:off x="6545466" y="1329508"/>
            <a:ext cx="2074607" cy="2092522"/>
            <a:chOff x="6788535" y="1647578"/>
            <a:chExt cx="2074607" cy="20925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C456EC-72CE-9B40-B977-0482122BA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251" y="1647578"/>
              <a:ext cx="1605176" cy="160517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2358D5A-69C3-0040-9E59-513A49CC3E7A}"/>
                </a:ext>
              </a:extLst>
            </p:cNvPr>
            <p:cNvSpPr/>
            <p:nvPr/>
          </p:nvSpPr>
          <p:spPr>
            <a:xfrm>
              <a:off x="6788535" y="3339990"/>
              <a:ext cx="20746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hlinkClick r:id="rId5"/>
                </a:rPr>
                <a:t>http://mxnet.io</a:t>
              </a:r>
              <a:r>
                <a:rPr lang="en-US" sz="20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233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70FE-4672-8140-B252-9EE1CFDA5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GPUs and CPUs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A3DC4-B42E-FA45-8748-BD2CF231A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GPUs have thousands of 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do matrix operations in parallel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Ideal for Deep Learning: 100X faster than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NVIDIA GPUs with CUDA library commonly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Apache MXNet helps us manage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Moving data to/from GPU(s)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Doing GPU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CPU for data preprocessing, certain math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Common: Train on GPU, predict on CPU</a:t>
            </a:r>
          </a:p>
        </p:txBody>
      </p:sp>
    </p:spTree>
    <p:extLst>
      <p:ext uri="{BB962C8B-B14F-4D97-AF65-F5344CB8AC3E}">
        <p14:creationId xmlns:p14="http://schemas.microsoft.com/office/powerpoint/2010/main" val="36394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2E59A-19B0-8749-B502-64574636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Roadmap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1960ABE-CAD8-A24B-AC9A-5F2C247393F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90923988"/>
              </p:ext>
            </p:extLst>
          </p:nvPr>
        </p:nvGraphicFramePr>
        <p:xfrm>
          <a:off x="333375" y="1012825"/>
          <a:ext cx="8229800" cy="3471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7855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CA2B891-4B53-464F-9FB7-C1DDF623A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0972799" y="10791680"/>
            <a:ext cx="2743201" cy="16368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8496DA-8184-444D-A40A-40F39C2FE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1125199" y="10944080"/>
            <a:ext cx="2743201" cy="163685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E749BBA-35B7-4B4A-A0E0-6CF7C024FDDA}"/>
              </a:ext>
            </a:extLst>
          </p:cNvPr>
          <p:cNvSpPr txBox="1">
            <a:spLocks/>
          </p:cNvSpPr>
          <p:nvPr/>
        </p:nvSpPr>
        <p:spPr>
          <a:xfrm>
            <a:off x="631757" y="114934"/>
            <a:ext cx="8512243" cy="927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1" dirty="0"/>
              <a:t>Apache </a:t>
            </a:r>
            <a:r>
              <a:rPr lang="en-US" b="1" dirty="0" err="1"/>
              <a:t>MXNet</a:t>
            </a:r>
            <a:r>
              <a:rPr lang="en-US" b="1" dirty="0"/>
              <a:t> - Highlights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89A4B8D4-2C17-4C43-BD52-330E7FA4D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4475860"/>
              </p:ext>
            </p:extLst>
          </p:nvPr>
        </p:nvGraphicFramePr>
        <p:xfrm>
          <a:off x="522514" y="1082040"/>
          <a:ext cx="8015844" cy="346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8139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A3797F35-C3A1-3E4A-A665-42EBAB932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graphicEl>
                                              <a:dgm id="{A3797F35-C3A1-3E4A-A665-42EBAB932F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B306598-CA1E-0545-953D-0D2594B256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graphicEl>
                                              <a:dgm id="{6B306598-CA1E-0545-953D-0D2594B256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33DE3896-EDEC-1A47-8D2B-6B6BBD668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graphicEl>
                                              <a:dgm id="{33DE3896-EDEC-1A47-8D2B-6B6BBD6684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4CF8C7B-D79A-6846-90FA-611E326A7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graphicEl>
                                              <a:dgm id="{D4CF8C7B-D79A-6846-90FA-611E326A7A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AEC7898E-B7DC-1B4E-9A16-C924DE306E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graphicEl>
                                              <a:dgm id="{AEC7898E-B7DC-1B4E-9A16-C924DE306E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3E5A4E2-5FBE-BB49-84D7-89918F502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>
                                            <p:graphicEl>
                                              <a:dgm id="{D3E5A4E2-5FBE-BB49-84D7-89918F502A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1399-20B8-0F44-A1AF-B4508B964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Why do machine learning?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0133B-2092-6846-A953-1E57A4C70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3575" y="3892378"/>
            <a:ext cx="8112268" cy="815546"/>
          </a:xfrm>
        </p:spPr>
        <p:txBody>
          <a:bodyPr/>
          <a:lstStyle/>
          <a:p>
            <a:r>
              <a:rPr lang="en-US" dirty="0"/>
              <a:t>How many cats?</a:t>
            </a:r>
          </a:p>
          <a:p>
            <a:r>
              <a:rPr lang="en-US" dirty="0"/>
              <a:t>Complex tasks where you can’t code up explicit solutions</a:t>
            </a:r>
          </a:p>
          <a:p>
            <a:endParaRPr lang="en-US" dirty="0"/>
          </a:p>
        </p:txBody>
      </p:sp>
      <p:pic>
        <p:nvPicPr>
          <p:cNvPr id="5" name="Picture 4" descr="impossibly-cute-puppy-8.jpg">
            <a:extLst>
              <a:ext uri="{FF2B5EF4-FFF2-40B4-BE49-F238E27FC236}">
                <a16:creationId xmlns:a16="http://schemas.microsoft.com/office/drawing/2014/main" id="{88DBC613-22A6-134D-9A4D-3BAEE2FA7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09700"/>
            <a:ext cx="2209800" cy="1969322"/>
          </a:xfrm>
          <a:prstGeom prst="rect">
            <a:avLst/>
          </a:prstGeom>
        </p:spPr>
      </p:pic>
      <p:pic>
        <p:nvPicPr>
          <p:cNvPr id="6" name="Picture 5" descr="baby cub.jpg">
            <a:extLst>
              <a:ext uri="{FF2B5EF4-FFF2-40B4-BE49-F238E27FC236}">
                <a16:creationId xmlns:a16="http://schemas.microsoft.com/office/drawing/2014/main" id="{ACEA9E09-A8A9-5848-B312-FBD931859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409700"/>
            <a:ext cx="25908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F02AF-12FB-9545-991F-5383420BE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1333501"/>
            <a:ext cx="1066800" cy="19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0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Deep Learning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36788" y="794886"/>
            <a:ext cx="8512243" cy="927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dirty="0"/>
              <a:t>Human-level (or better) performance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52" y="1945810"/>
            <a:ext cx="2441743" cy="259033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5B4567-90E0-D743-B648-5CF79194A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265" y="1945810"/>
            <a:ext cx="2793572" cy="2613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DE025-8686-9948-B76E-89950A188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67" y="4005118"/>
            <a:ext cx="1735996" cy="9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6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29E3-A194-9644-AD1C-702827C0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When not to use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CE6EA-F8F4-1C4E-A569-5A4EF7B6E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8229600" cy="34720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USA Social Security numbers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Stripping suffixes off English words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Exact numerical solution required</a:t>
            </a:r>
          </a:p>
        </p:txBody>
      </p:sp>
    </p:spTree>
    <p:extLst>
      <p:ext uri="{BB962C8B-B14F-4D97-AF65-F5344CB8AC3E}">
        <p14:creationId xmlns:p14="http://schemas.microsoft.com/office/powerpoint/2010/main" val="220207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30903</TotalTime>
  <Words>1093</Words>
  <Application>Microsoft Macintosh PowerPoint</Application>
  <PresentationFormat>On-screen Show (16:9)</PresentationFormat>
  <Paragraphs>278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Amazon Ember</vt:lpstr>
      <vt:lpstr>Amazon Ember Light</vt:lpstr>
      <vt:lpstr>Amazon Ember Regular</vt:lpstr>
      <vt:lpstr>Arial</vt:lpstr>
      <vt:lpstr>Calibri</vt:lpstr>
      <vt:lpstr>Cambria Math</vt:lpstr>
      <vt:lpstr>Consolas</vt:lpstr>
      <vt:lpstr>Lucida Console</vt:lpstr>
      <vt:lpstr>Times New Roman</vt:lpstr>
      <vt:lpstr>DeckTemplate-AWS</vt:lpstr>
      <vt:lpstr>PowerPoint Presentation</vt:lpstr>
      <vt:lpstr>Self-introduction: Simon Corston-Oliver</vt:lpstr>
      <vt:lpstr>PowerPoint Presentation</vt:lpstr>
      <vt:lpstr>GPUs and CPUs</vt:lpstr>
      <vt:lpstr>Roadmap</vt:lpstr>
      <vt:lpstr>PowerPoint Presentation</vt:lpstr>
      <vt:lpstr>Why do machine learning?</vt:lpstr>
      <vt:lpstr>Deep Learning</vt:lpstr>
      <vt:lpstr>When not to use machine learning?</vt:lpstr>
      <vt:lpstr>Situating Deep Learning</vt:lpstr>
      <vt:lpstr>Basic Terminology</vt:lpstr>
      <vt:lpstr>Basic Terminology</vt:lpstr>
      <vt:lpstr>Types of Machine Learning</vt:lpstr>
      <vt:lpstr>(Artificial) Neural Networks (ANN)</vt:lpstr>
      <vt:lpstr>Deep Neural Networks</vt:lpstr>
      <vt:lpstr>PowerPoint Presentation</vt:lpstr>
      <vt:lpstr>Activation Functions</vt:lpstr>
      <vt:lpstr>Bias term</vt:lpstr>
      <vt:lpstr>Parameters and Hyperparameters</vt:lpstr>
      <vt:lpstr>Training to estimate parameters</vt:lpstr>
      <vt:lpstr>Accuracy vs. Loss</vt:lpstr>
      <vt:lpstr>Basic Optimizer: Stochastic Gradient Descent</vt:lpstr>
      <vt:lpstr>Stochastic Gradient Descent </vt:lpstr>
      <vt:lpstr>Show me some code!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284</cp:revision>
  <cp:lastPrinted>2018-01-25T02:02:45Z</cp:lastPrinted>
  <dcterms:created xsi:type="dcterms:W3CDTF">2016-06-17T18:22:10Z</dcterms:created>
  <dcterms:modified xsi:type="dcterms:W3CDTF">2018-07-16T04:00:53Z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